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63" r:id="rId5"/>
    <p:sldId id="774" r:id="rId6"/>
    <p:sldId id="735" r:id="rId7"/>
    <p:sldId id="775" r:id="rId8"/>
    <p:sldId id="795" r:id="rId9"/>
    <p:sldId id="796" r:id="rId10"/>
    <p:sldId id="797" r:id="rId11"/>
    <p:sldId id="745" r:id="rId12"/>
    <p:sldId id="799" r:id="rId13"/>
    <p:sldId id="798" r:id="rId14"/>
    <p:sldId id="800" r:id="rId15"/>
    <p:sldId id="781" r:id="rId16"/>
    <p:sldId id="801" r:id="rId17"/>
    <p:sldId id="803" r:id="rId18"/>
    <p:sldId id="804" r:id="rId19"/>
    <p:sldId id="805" r:id="rId20"/>
    <p:sldId id="806" r:id="rId21"/>
    <p:sldId id="807" r:id="rId22"/>
    <p:sldId id="814" r:id="rId23"/>
    <p:sldId id="808" r:id="rId24"/>
    <p:sldId id="809" r:id="rId25"/>
    <p:sldId id="810" r:id="rId26"/>
    <p:sldId id="811" r:id="rId27"/>
    <p:sldId id="813" r:id="rId28"/>
    <p:sldId id="815" r:id="rId29"/>
    <p:sldId id="817" r:id="rId30"/>
    <p:sldId id="836" r:id="rId31"/>
    <p:sldId id="837" r:id="rId32"/>
    <p:sldId id="816" r:id="rId33"/>
    <p:sldId id="818" r:id="rId34"/>
    <p:sldId id="819" r:id="rId35"/>
    <p:sldId id="821" r:id="rId36"/>
    <p:sldId id="820" r:id="rId37"/>
    <p:sldId id="822" r:id="rId38"/>
    <p:sldId id="823" r:id="rId39"/>
    <p:sldId id="824" r:id="rId40"/>
    <p:sldId id="826" r:id="rId41"/>
    <p:sldId id="827" r:id="rId42"/>
    <p:sldId id="838" r:id="rId43"/>
    <p:sldId id="839" r:id="rId44"/>
    <p:sldId id="840" r:id="rId45"/>
    <p:sldId id="828" r:id="rId46"/>
    <p:sldId id="841" r:id="rId47"/>
    <p:sldId id="830" r:id="rId48"/>
    <p:sldId id="842" r:id="rId49"/>
    <p:sldId id="831" r:id="rId50"/>
    <p:sldId id="832" r:id="rId51"/>
    <p:sldId id="833" r:id="rId52"/>
    <p:sldId id="835" r:id="rId53"/>
    <p:sldId id="772" r:id="rId54"/>
    <p:sldId id="788" r:id="rId55"/>
    <p:sldId id="843" r:id="rId56"/>
    <p:sldId id="773" r:id="rId57"/>
    <p:sldId id="790" r:id="rId58"/>
    <p:sldId id="271" r:id="rId59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775"/>
            <p14:sldId id="795"/>
            <p14:sldId id="796"/>
            <p14:sldId id="797"/>
          </p14:sldIdLst>
        </p14:section>
        <p14:section name="Desenho e Simulação dos Circuitos Eletrónicos" id="{CAC63CF5-F5C2-45A4-B351-A3FA2419C3D2}">
          <p14:sldIdLst>
            <p14:sldId id="745"/>
            <p14:sldId id="799"/>
            <p14:sldId id="798"/>
            <p14:sldId id="800"/>
            <p14:sldId id="781"/>
            <p14:sldId id="801"/>
            <p14:sldId id="803"/>
            <p14:sldId id="804"/>
            <p14:sldId id="805"/>
            <p14:sldId id="806"/>
            <p14:sldId id="807"/>
            <p14:sldId id="814"/>
            <p14:sldId id="808"/>
            <p14:sldId id="809"/>
            <p14:sldId id="810"/>
            <p14:sldId id="811"/>
            <p14:sldId id="813"/>
            <p14:sldId id="815"/>
          </p14:sldIdLst>
        </p14:section>
        <p14:section name="Implementação dos Circuitos eletrónicos" id="{81C8D442-95EE-4198-A481-4767BAB6596B}">
          <p14:sldIdLst>
            <p14:sldId id="817"/>
            <p14:sldId id="836"/>
            <p14:sldId id="837"/>
            <p14:sldId id="816"/>
            <p14:sldId id="818"/>
            <p14:sldId id="819"/>
          </p14:sldIdLst>
        </p14:section>
        <p14:section name="Circuito Mecânico implementado" id="{70E7A96F-93DE-4AEF-B797-31813323A78D}">
          <p14:sldIdLst>
            <p14:sldId id="821"/>
            <p14:sldId id="820"/>
            <p14:sldId id="822"/>
            <p14:sldId id="823"/>
            <p14:sldId id="824"/>
          </p14:sldIdLst>
        </p14:section>
        <p14:section name="Resultados Experimentais" id="{C38B30FE-9F5B-424D-8763-EC8BE8A629F4}">
          <p14:sldIdLst>
            <p14:sldId id="826"/>
            <p14:sldId id="827"/>
            <p14:sldId id="838"/>
            <p14:sldId id="839"/>
            <p14:sldId id="840"/>
          </p14:sldIdLst>
        </p14:section>
        <p14:section name="Lista de componentes" id="{3890F323-D277-4ABE-A39F-BC038926B96D}">
          <p14:sldIdLst>
            <p14:sldId id="828"/>
            <p14:sldId id="841"/>
            <p14:sldId id="830"/>
            <p14:sldId id="842"/>
          </p14:sldIdLst>
        </p14:section>
        <p14:section name="Análise do Produto" id="{55D12D47-EDA7-4335-83AE-F0636E6EFA44}">
          <p14:sldIdLst>
            <p14:sldId id="831"/>
            <p14:sldId id="832"/>
            <p14:sldId id="833"/>
            <p14:sldId id="835"/>
          </p14:sldIdLst>
        </p14:section>
        <p14:section name="Conclusões" id="{20A5A5DD-52C9-4A7B-9AE1-833494410BB9}">
          <p14:sldIdLst>
            <p14:sldId id="772"/>
            <p14:sldId id="788"/>
            <p14:sldId id="843"/>
          </p14:sldIdLst>
        </p14:section>
        <p14:section name="Referencias" id="{4F6817DF-A9A6-4B87-B3D7-66A56069FD6B}">
          <p14:sldIdLst>
            <p14:sldId id="773"/>
            <p14:sldId id="79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E8"/>
    <a:srgbClr val="FDFED2"/>
    <a:srgbClr val="F2C096"/>
    <a:srgbClr val="663300"/>
    <a:srgbClr val="918D8D"/>
    <a:srgbClr val="FF0000"/>
    <a:srgbClr val="CBBABA"/>
    <a:srgbClr val="E8F1F9"/>
    <a:srgbClr val="FCE9DB"/>
    <a:srgbClr val="F3F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7" autoAdjust="0"/>
    <p:restoredTop sz="94075" autoAdjust="0"/>
  </p:normalViewPr>
  <p:slideViewPr>
    <p:cSldViewPr>
      <p:cViewPr varScale="1">
        <p:scale>
          <a:sx n="63" d="100"/>
          <a:sy n="63" d="100"/>
        </p:scale>
        <p:origin x="78" y="186"/>
      </p:cViewPr>
      <p:guideLst>
        <p:guide orient="horz" pos="424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540"/>
    </p:cViewPr>
  </p:sorterViewPr>
  <p:notesViewPr>
    <p:cSldViewPr showGuides="1">
      <p:cViewPr varScale="1">
        <p:scale>
          <a:sx n="49" d="100"/>
          <a:sy n="49" d="100"/>
        </p:scale>
        <p:origin x="-2970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NÚmero</a:t>
            </a:r>
            <a:r>
              <a:rPr lang="en-US" dirty="0"/>
              <a:t> de Horas</a:t>
            </a:r>
          </a:p>
        </c:rich>
      </c:tx>
      <c:layout>
        <c:manualLayout>
          <c:xMode val="edge"/>
          <c:yMode val="edge"/>
          <c:x val="0.26133641400955449"/>
          <c:y val="2.9101674835758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Numero de Horas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ED-4ECB-BDA4-BB3C052FCA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7ED-4ECB-BDA4-BB3C052FCA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ED-4ECB-BDA4-BB3C052FCA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ED-4ECB-BDA4-BB3C052FCAA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ED-4ECB-BDA4-BB3C052FCAA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7ED-4ECB-BDA4-BB3C052FCA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7ED-4ECB-BDA4-BB3C052FCAA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7ED-4ECB-BDA4-BB3C052FCAA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7ED-4ECB-BDA4-BB3C052FCAA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7ED-4ECB-BDA4-BB3C052FCAA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7ED-4ECB-BDA4-BB3C052FCAA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7ED-4ECB-BDA4-BB3C052FCAA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Bruno Silva</c:v>
                </c:pt>
                <c:pt idx="1">
                  <c:v>Diogo Fernandes</c:v>
                </c:pt>
                <c:pt idx="2">
                  <c:v>Duarte Rodrigues</c:v>
                </c:pt>
                <c:pt idx="3">
                  <c:v>Francisco Salgado</c:v>
                </c:pt>
                <c:pt idx="4">
                  <c:v>João Miranda</c:v>
                </c:pt>
                <c:pt idx="5">
                  <c:v>José  Abreu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180</c:v>
                </c:pt>
                <c:pt idx="1">
                  <c:v>180</c:v>
                </c:pt>
                <c:pt idx="2">
                  <c:v>180</c:v>
                </c:pt>
                <c:pt idx="3">
                  <c:v>180</c:v>
                </c:pt>
                <c:pt idx="4">
                  <c:v>180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D-4ECB-BDA4-BB3C052FCAA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09/02/2021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09/02/2021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 dirty="0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011792"/>
            <a:ext cx="11151029" cy="5441544"/>
          </a:xfrm>
        </p:spPr>
        <p:txBody>
          <a:bodyPr/>
          <a:lstStyle>
            <a:lvl1pPr>
              <a:defRPr>
                <a:solidFill>
                  <a:srgbClr val="006D91"/>
                </a:solidFill>
              </a:defRPr>
            </a:lvl1pPr>
            <a:lvl2pPr>
              <a:defRPr>
                <a:solidFill>
                  <a:srgbClr val="006D91"/>
                </a:solidFill>
              </a:defRPr>
            </a:lvl2pPr>
            <a:lvl3pPr>
              <a:defRPr>
                <a:solidFill>
                  <a:srgbClr val="006D91"/>
                </a:solidFill>
              </a:defRPr>
            </a:lvl3pPr>
            <a:lvl4pPr>
              <a:defRPr>
                <a:solidFill>
                  <a:srgbClr val="006D91"/>
                </a:solidFill>
              </a:defRPr>
            </a:lvl4pPr>
            <a:lvl5pPr>
              <a:defRPr>
                <a:solidFill>
                  <a:srgbClr val="006D9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  <p:sldLayoutId id="2147483654" r:id="rId4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3071664" y="3345117"/>
            <a:ext cx="2664296" cy="1512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Bruno Silva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Diogo Fernandes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Duarte Rodrigues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Francisco Salgado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João Miranda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José Abreu</a:t>
            </a:r>
          </a:p>
          <a:p>
            <a:pPr algn="ctr">
              <a:lnSpc>
                <a:spcPts val="2000"/>
              </a:lnSpc>
            </a:pPr>
            <a:endParaRPr lang="pt-PT" sz="2000" b="1" dirty="0">
              <a:solidFill>
                <a:srgbClr val="0B666B"/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3" y="2636912"/>
            <a:ext cx="8069698" cy="708205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PT" sz="2400" b="1" dirty="0" err="1"/>
              <a:t>Analog</a:t>
            </a:r>
            <a:r>
              <a:rPr lang="pt-PT" sz="2400" b="1" dirty="0"/>
              <a:t> </a:t>
            </a:r>
            <a:r>
              <a:rPr lang="pt-PT" sz="2400" b="1" dirty="0" err="1"/>
              <a:t>Waiter</a:t>
            </a:r>
            <a:r>
              <a:rPr lang="pt-PT" sz="2400" b="1" dirty="0"/>
              <a:t> Robot – 19 (AWR-19)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12 de fevereiro de 2021 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479376" y="5373216"/>
            <a:ext cx="2304256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98BD3B"/>
                </a:solidFill>
              </a:rPr>
              <a:t>Orientadores:</a:t>
            </a:r>
          </a:p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0B666B"/>
                </a:solidFill>
              </a:rPr>
              <a:t>Professor Luís Barros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5553910" y="3326725"/>
            <a:ext cx="3990469" cy="1620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a88289@alunos.uminho.pt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a88262@alunos.uminho.pt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a88259@alunos.uminho.pt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a88231@alunos.uminho.pt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a88237@alunos.uminho.pt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a88218@alunos.uminho.pt</a:t>
            </a: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9E7752CD-32C0-4FAB-A8F2-9F2E89EE7136}"/>
              </a:ext>
            </a:extLst>
          </p:cNvPr>
          <p:cNvSpPr/>
          <p:nvPr/>
        </p:nvSpPr>
        <p:spPr>
          <a:xfrm>
            <a:off x="767408" y="2132856"/>
            <a:ext cx="10657184" cy="3672408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66" y="2420888"/>
            <a:ext cx="9933668" cy="30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9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</a:t>
            </a:r>
          </a:p>
        </p:txBody>
      </p:sp>
      <p:sp>
        <p:nvSpPr>
          <p:cNvPr id="18" name="Marcador de Posição de Conteúdo 5">
            <a:extLst>
              <a:ext uri="{FF2B5EF4-FFF2-40B4-BE49-F238E27FC236}">
                <a16:creationId xmlns:a16="http://schemas.microsoft.com/office/drawing/2014/main" id="{CCF3B903-A6F6-4225-BAE6-6B45DFD20191}"/>
              </a:ext>
            </a:extLst>
          </p:cNvPr>
          <p:cNvSpPr txBox="1">
            <a:spLocks/>
          </p:cNvSpPr>
          <p:nvPr/>
        </p:nvSpPr>
        <p:spPr>
          <a:xfrm>
            <a:off x="503820" y="1538740"/>
            <a:ext cx="5809828" cy="298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Sensores como saída analógica;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66F5778-AE81-4A5F-B8B8-BF70CA7ED1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11" y="3312838"/>
            <a:ext cx="4022807" cy="24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B4D6ACD-0AAB-4FC9-8C9A-B4743AEB07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18" y="3102945"/>
            <a:ext cx="3798503" cy="254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C4535C-484D-4B5F-BA41-D4E44403937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98" y="3131809"/>
            <a:ext cx="3854896" cy="2516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26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</a:t>
            </a:r>
          </a:p>
        </p:txBody>
      </p:sp>
      <p:sp>
        <p:nvSpPr>
          <p:cNvPr id="18" name="Marcador de Posição de Conteúdo 5">
            <a:extLst>
              <a:ext uri="{FF2B5EF4-FFF2-40B4-BE49-F238E27FC236}">
                <a16:creationId xmlns:a16="http://schemas.microsoft.com/office/drawing/2014/main" id="{CCF3B903-A6F6-4225-BAE6-6B45DFD20191}"/>
              </a:ext>
            </a:extLst>
          </p:cNvPr>
          <p:cNvSpPr txBox="1">
            <a:spLocks/>
          </p:cNvSpPr>
          <p:nvPr/>
        </p:nvSpPr>
        <p:spPr>
          <a:xfrm>
            <a:off x="503820" y="1538740"/>
            <a:ext cx="5809828" cy="298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Sensores como saída digital;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679C073-4BA3-4345-88D0-B6A49999CD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18" y="1332923"/>
            <a:ext cx="5598031" cy="248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0EE65F3-348A-4BEE-9E31-CFA0DE65B6A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9" y="2927034"/>
            <a:ext cx="5572856" cy="23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B3154B4-5595-4A5A-972E-640481AF69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72" y="3813739"/>
            <a:ext cx="5654055" cy="2480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639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</a:t>
            </a:r>
          </a:p>
        </p:txBody>
      </p:sp>
      <p:sp>
        <p:nvSpPr>
          <p:cNvPr id="18" name="Marcador de Posição de Conteúdo 5">
            <a:extLst>
              <a:ext uri="{FF2B5EF4-FFF2-40B4-BE49-F238E27FC236}">
                <a16:creationId xmlns:a16="http://schemas.microsoft.com/office/drawing/2014/main" id="{CCF3B903-A6F6-4225-BAE6-6B45DFD20191}"/>
              </a:ext>
            </a:extLst>
          </p:cNvPr>
          <p:cNvSpPr txBox="1">
            <a:spLocks/>
          </p:cNvSpPr>
          <p:nvPr/>
        </p:nvSpPr>
        <p:spPr>
          <a:xfrm>
            <a:off x="503820" y="1538740"/>
            <a:ext cx="5809828" cy="298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 err="1"/>
              <a:t>Debounce</a:t>
            </a:r>
            <a:r>
              <a:rPr lang="pt-PT" sz="2400" b="1" dirty="0"/>
              <a:t> do botão;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AE036C0-8285-43FA-8621-6C10E02A3F8F}"/>
              </a:ext>
            </a:extLst>
          </p:cNvPr>
          <p:cNvGrpSpPr/>
          <p:nvPr/>
        </p:nvGrpSpPr>
        <p:grpSpPr>
          <a:xfrm>
            <a:off x="6269382" y="2740368"/>
            <a:ext cx="5125744" cy="2663681"/>
            <a:chOff x="6562436" y="2057634"/>
            <a:chExt cx="5125744" cy="266368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424AD39-7328-4765-A5E3-F82ADA591BF0}"/>
                </a:ext>
              </a:extLst>
            </p:cNvPr>
            <p:cNvGrpSpPr/>
            <p:nvPr/>
          </p:nvGrpSpPr>
          <p:grpSpPr>
            <a:xfrm>
              <a:off x="10848891" y="2057634"/>
              <a:ext cx="803123" cy="360041"/>
              <a:chOff x="2336938" y="2193451"/>
              <a:chExt cx="1080120" cy="933423"/>
            </a:xfrm>
          </p:grpSpPr>
          <p:sp>
            <p:nvSpPr>
              <p:cNvPr id="10" name="Retângulo arredondado 6">
                <a:extLst>
                  <a:ext uri="{FF2B5EF4-FFF2-40B4-BE49-F238E27FC236}">
                    <a16:creationId xmlns:a16="http://schemas.microsoft.com/office/drawing/2014/main" id="{91CF4BB6-926D-4378-98C7-BC72BD3FCF69}"/>
                  </a:ext>
                </a:extLst>
              </p:cNvPr>
              <p:cNvSpPr/>
              <p:nvPr/>
            </p:nvSpPr>
            <p:spPr>
              <a:xfrm>
                <a:off x="2336938" y="2203544"/>
                <a:ext cx="1080120" cy="923330"/>
              </a:xfrm>
              <a:prstGeom prst="roundRect">
                <a:avLst/>
              </a:prstGeom>
              <a:noFill/>
              <a:ln w="38100">
                <a:solidFill>
                  <a:srgbClr val="016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4BECB1C-ADB9-402F-A517-C637BF971CE4}"/>
                  </a:ext>
                </a:extLst>
              </p:cNvPr>
              <p:cNvSpPr txBox="1"/>
              <p:nvPr/>
            </p:nvSpPr>
            <p:spPr>
              <a:xfrm>
                <a:off x="2336938" y="2193451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dirty="0"/>
                  <a:t>+ 5 V</a:t>
                </a: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AB882A35-5CA8-45EE-83DD-29222A247990}"/>
                </a:ext>
              </a:extLst>
            </p:cNvPr>
            <p:cNvGrpSpPr/>
            <p:nvPr/>
          </p:nvGrpSpPr>
          <p:grpSpPr>
            <a:xfrm>
              <a:off x="6562436" y="2719273"/>
              <a:ext cx="5125744" cy="2002042"/>
              <a:chOff x="6562436" y="2719273"/>
              <a:chExt cx="5125744" cy="2002042"/>
            </a:xfrm>
          </p:grpSpPr>
          <p:pic>
            <p:nvPicPr>
              <p:cNvPr id="3074" name="Picture 2" descr="https://cdn.discordapp.com/attachments/791304962537816084/808759141358764042/debounce_button_pressed.png">
                <a:extLst>
                  <a:ext uri="{FF2B5EF4-FFF2-40B4-BE49-F238E27FC236}">
                    <a16:creationId xmlns:a16="http://schemas.microsoft.com/office/drawing/2014/main" id="{5E54B1B0-74FA-48F0-B7B2-ADBAB256E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2436" y="2719273"/>
                <a:ext cx="5125744" cy="200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A51EAD8-6693-41C0-AD9F-B0A0334213D6}"/>
                  </a:ext>
                </a:extLst>
              </p:cNvPr>
              <p:cNvSpPr txBox="1"/>
              <p:nvPr/>
            </p:nvSpPr>
            <p:spPr>
              <a:xfrm>
                <a:off x="10591755" y="3134402"/>
                <a:ext cx="104359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pt-PT" dirty="0"/>
              </a:p>
            </p:txBody>
          </p:sp>
        </p:grpSp>
        <p:cxnSp>
          <p:nvCxnSpPr>
            <p:cNvPr id="4" name="Conexão reta unidirecional 3">
              <a:extLst>
                <a:ext uri="{FF2B5EF4-FFF2-40B4-BE49-F238E27FC236}">
                  <a16:creationId xmlns:a16="http://schemas.microsoft.com/office/drawing/2014/main" id="{80D20942-566F-46F6-A3B9-1F2A9861F9F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0720033" y="2417675"/>
              <a:ext cx="530420" cy="10475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arredondado 6">
              <a:extLst>
                <a:ext uri="{FF2B5EF4-FFF2-40B4-BE49-F238E27FC236}">
                  <a16:creationId xmlns:a16="http://schemas.microsoft.com/office/drawing/2014/main" id="{47902981-9A0D-48FA-B50C-3CF855ADB548}"/>
                </a:ext>
              </a:extLst>
            </p:cNvPr>
            <p:cNvSpPr/>
            <p:nvPr/>
          </p:nvSpPr>
          <p:spPr>
            <a:xfrm>
              <a:off x="6905999" y="3963078"/>
              <a:ext cx="792088" cy="61805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23938FDA-F691-4847-8082-68D5FDE68E6A}"/>
              </a:ext>
            </a:extLst>
          </p:cNvPr>
          <p:cNvGrpSpPr/>
          <p:nvPr/>
        </p:nvGrpSpPr>
        <p:grpSpPr>
          <a:xfrm>
            <a:off x="723947" y="2843580"/>
            <a:ext cx="5360896" cy="2683462"/>
            <a:chOff x="725961" y="2401721"/>
            <a:chExt cx="5360896" cy="2683462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94F8992C-B5DC-4270-B1A0-E6076487BBB0}"/>
                </a:ext>
              </a:extLst>
            </p:cNvPr>
            <p:cNvGrpSpPr/>
            <p:nvPr/>
          </p:nvGrpSpPr>
          <p:grpSpPr>
            <a:xfrm>
              <a:off x="5138178" y="2401721"/>
              <a:ext cx="817019" cy="373457"/>
              <a:chOff x="4929976" y="2220325"/>
              <a:chExt cx="817019" cy="373457"/>
            </a:xfrm>
          </p:grpSpPr>
          <p:sp>
            <p:nvSpPr>
              <p:cNvPr id="22" name="Retângulo arredondado 6">
                <a:extLst>
                  <a:ext uri="{FF2B5EF4-FFF2-40B4-BE49-F238E27FC236}">
                    <a16:creationId xmlns:a16="http://schemas.microsoft.com/office/drawing/2014/main" id="{8E2EC6CD-49D2-466F-A2DD-BE5FB2BBEE81}"/>
                  </a:ext>
                </a:extLst>
              </p:cNvPr>
              <p:cNvSpPr/>
              <p:nvPr/>
            </p:nvSpPr>
            <p:spPr>
              <a:xfrm>
                <a:off x="4943872" y="2220325"/>
                <a:ext cx="803123" cy="356148"/>
              </a:xfrm>
              <a:prstGeom prst="roundRect">
                <a:avLst/>
              </a:prstGeom>
              <a:noFill/>
              <a:ln w="38100">
                <a:solidFill>
                  <a:srgbClr val="016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BEBE55F-8A23-47CD-B2E4-1966A0D18BB0}"/>
                  </a:ext>
                </a:extLst>
              </p:cNvPr>
              <p:cNvSpPr txBox="1"/>
              <p:nvPr/>
            </p:nvSpPr>
            <p:spPr>
              <a:xfrm>
                <a:off x="4929976" y="2224450"/>
                <a:ext cx="80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dirty="0"/>
                  <a:t>0 V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F775F2B-AA18-4A8A-914D-0F1F03D94E62}"/>
                </a:ext>
              </a:extLst>
            </p:cNvPr>
            <p:cNvGrpSpPr/>
            <p:nvPr/>
          </p:nvGrpSpPr>
          <p:grpSpPr>
            <a:xfrm>
              <a:off x="725961" y="2962056"/>
              <a:ext cx="5360896" cy="2123127"/>
              <a:chOff x="725961" y="2962056"/>
              <a:chExt cx="5360896" cy="212312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95679B95-0E1C-4DEB-9577-65C52DD4CBE3}"/>
                  </a:ext>
                </a:extLst>
              </p:cNvPr>
              <p:cNvGrpSpPr/>
              <p:nvPr/>
            </p:nvGrpSpPr>
            <p:grpSpPr>
              <a:xfrm>
                <a:off x="725961" y="2962056"/>
                <a:ext cx="5360896" cy="2123127"/>
                <a:chOff x="725961" y="2962056"/>
                <a:chExt cx="5360896" cy="2123127"/>
              </a:xfrm>
            </p:grpSpPr>
            <p:pic>
              <p:nvPicPr>
                <p:cNvPr id="3076" name="Picture 4" descr="https://cdn.discordapp.com/attachments/791304962537816084/808759150916927538/debounce_button_notpressed.png">
                  <a:extLst>
                    <a:ext uri="{FF2B5EF4-FFF2-40B4-BE49-F238E27FC236}">
                      <a16:creationId xmlns:a16="http://schemas.microsoft.com/office/drawing/2014/main" id="{19907EA6-0D3E-4BB0-B094-3BAB81881C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961" y="2962056"/>
                  <a:ext cx="5360896" cy="2123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tângulo arredondado 6">
                  <a:extLst>
                    <a:ext uri="{FF2B5EF4-FFF2-40B4-BE49-F238E27FC236}">
                      <a16:creationId xmlns:a16="http://schemas.microsoft.com/office/drawing/2014/main" id="{3330C127-A16C-4D00-A5BF-D6DB7526C894}"/>
                    </a:ext>
                  </a:extLst>
                </p:cNvPr>
                <p:cNvSpPr/>
                <p:nvPr/>
              </p:nvSpPr>
              <p:spPr>
                <a:xfrm>
                  <a:off x="1127448" y="4221088"/>
                  <a:ext cx="792088" cy="618050"/>
                </a:xfrm>
                <a:prstGeom prst="roundRect">
                  <a:avLst/>
                </a:prstGeom>
                <a:noFill/>
                <a:ln w="38100">
                  <a:solidFill>
                    <a:srgbClr val="016E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129E56E-5968-4251-9B8B-BD348FE15734}"/>
                  </a:ext>
                </a:extLst>
              </p:cNvPr>
              <p:cNvSpPr txBox="1"/>
              <p:nvPr/>
            </p:nvSpPr>
            <p:spPr>
              <a:xfrm>
                <a:off x="4929976" y="3434932"/>
                <a:ext cx="104359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pt-PT" dirty="0"/>
              </a:p>
            </p:txBody>
          </p:sp>
        </p:grpSp>
        <p:cxnSp>
          <p:nvCxnSpPr>
            <p:cNvPr id="25" name="Conexão reta unidirecional 24">
              <a:extLst>
                <a:ext uri="{FF2B5EF4-FFF2-40B4-BE49-F238E27FC236}">
                  <a16:creationId xmlns:a16="http://schemas.microsoft.com/office/drawing/2014/main" id="{703FD0CF-CE76-4A0B-9FCB-156F2F194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6327" y="2756745"/>
              <a:ext cx="530420" cy="10475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195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C3ACA6BC-94F3-48AA-B6B6-354AC8B96DC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2872"/>
          <a:stretch/>
        </p:blipFill>
        <p:spPr bwMode="auto">
          <a:xfrm>
            <a:off x="2531604" y="1605937"/>
            <a:ext cx="7128792" cy="5049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25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</a:t>
            </a:r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AF5AB03D-B5E9-4964-9094-E5569A3BF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949108"/>
              </p:ext>
            </p:extLst>
          </p:nvPr>
        </p:nvGraphicFramePr>
        <p:xfrm>
          <a:off x="2133104" y="1844824"/>
          <a:ext cx="7925792" cy="5530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Document" r:id="rId3" imgW="6983473" imgH="4885736" progId="Word.Document.12">
                  <p:embed/>
                </p:oleObj>
              </mc:Choice>
              <mc:Fallback>
                <p:oleObj name="Document" r:id="rId3" imgW="6983473" imgH="48857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104" y="1844824"/>
                        <a:ext cx="7925792" cy="5530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52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Atuação dos Sinais PWM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41BA36-84A8-4F86-8D9B-A013B22E0E3D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18" y="961733"/>
            <a:ext cx="3176531" cy="294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16F00C-572D-4801-956B-C2B0825665A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7" t="9980" r="4454" b="37999"/>
          <a:stretch/>
        </p:blipFill>
        <p:spPr bwMode="auto">
          <a:xfrm>
            <a:off x="167902" y="4203876"/>
            <a:ext cx="3967206" cy="174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D2E235-B526-4396-8126-365874254EB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3" t="6977" r="4573" b="38038"/>
          <a:stretch/>
        </p:blipFill>
        <p:spPr bwMode="auto">
          <a:xfrm>
            <a:off x="4216664" y="4155435"/>
            <a:ext cx="3815202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49E737-E9E3-42EE-81F8-F6AE82C895F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2" t="7067" r="3867" b="37792"/>
          <a:stretch/>
        </p:blipFill>
        <p:spPr bwMode="auto">
          <a:xfrm>
            <a:off x="8108884" y="4146832"/>
            <a:ext cx="3815203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F69536-B2DE-4F48-A5FE-A54E17C8486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758" y="2007640"/>
            <a:ext cx="2835581" cy="16743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AB7E7FB7-3740-49FD-B744-CFEF2EFE178D}"/>
              </a:ext>
            </a:extLst>
          </p:cNvPr>
          <p:cNvSpPr txBox="1">
            <a:spLocks noChangeArrowheads="1"/>
          </p:cNvSpPr>
          <p:nvPr/>
        </p:nvSpPr>
        <p:spPr>
          <a:xfrm>
            <a:off x="1193311" y="6021288"/>
            <a:ext cx="189325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0 V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D7F02AC-4FFA-4619-87EC-240D9E251183}"/>
              </a:ext>
            </a:extLst>
          </p:cNvPr>
          <p:cNvSpPr txBox="1">
            <a:spLocks noChangeArrowheads="1"/>
          </p:cNvSpPr>
          <p:nvPr/>
        </p:nvSpPr>
        <p:spPr>
          <a:xfrm>
            <a:off x="5072260" y="5985583"/>
            <a:ext cx="2049687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2,1 V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0B472AD8-BD3F-40E4-A5E0-F0F0435006AA}"/>
              </a:ext>
            </a:extLst>
          </p:cNvPr>
          <p:cNvSpPr txBox="1">
            <a:spLocks noChangeArrowheads="1"/>
          </p:cNvSpPr>
          <p:nvPr/>
        </p:nvSpPr>
        <p:spPr>
          <a:xfrm>
            <a:off x="9108711" y="5985583"/>
            <a:ext cx="204968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3,6 V</a:t>
            </a:r>
          </a:p>
        </p:txBody>
      </p:sp>
    </p:spTree>
    <p:extLst>
      <p:ext uri="{BB962C8B-B14F-4D97-AF65-F5344CB8AC3E}">
        <p14:creationId xmlns:p14="http://schemas.microsoft.com/office/powerpoint/2010/main" val="146538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BB74387-D029-4B8D-B89F-80C12203FA58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887908"/>
            <a:ext cx="6192688" cy="45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2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48E1BC-AF89-41AF-A611-7C4C49FC58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605937"/>
            <a:ext cx="6912768" cy="50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36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35242A-52E7-47A2-8325-F89708B1CF2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4491" r="4889" b="6544"/>
          <a:stretch/>
        </p:blipFill>
        <p:spPr bwMode="auto">
          <a:xfrm>
            <a:off x="4057874" y="1132248"/>
            <a:ext cx="3222917" cy="2883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2B385AD-5450-4919-BC5D-BAD265C950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11790" r="1787" b="2813"/>
          <a:stretch/>
        </p:blipFill>
        <p:spPr bwMode="auto">
          <a:xfrm>
            <a:off x="7536160" y="1458192"/>
            <a:ext cx="4486757" cy="2086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104F37C-F6D3-4607-9673-73A52F8C6E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72" y="4599705"/>
            <a:ext cx="3362519" cy="17829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48C64DE-1661-4D48-BE08-603166648E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861048"/>
            <a:ext cx="3222917" cy="2688125"/>
          </a:xfrm>
          <a:prstGeom prst="rect">
            <a:avLst/>
          </a:prstGeom>
        </p:spPr>
      </p:pic>
      <p:sp>
        <p:nvSpPr>
          <p:cNvPr id="10" name="Marcador de Posição de Conteúdo 5">
            <a:extLst>
              <a:ext uri="{FF2B5EF4-FFF2-40B4-BE49-F238E27FC236}">
                <a16:creationId xmlns:a16="http://schemas.microsoft.com/office/drawing/2014/main" id="{0C30C466-8397-4880-8298-1D349DA56E7E}"/>
              </a:ext>
            </a:extLst>
          </p:cNvPr>
          <p:cNvSpPr txBox="1">
            <a:spLocks/>
          </p:cNvSpPr>
          <p:nvPr/>
        </p:nvSpPr>
        <p:spPr>
          <a:xfrm>
            <a:off x="503819" y="1504676"/>
            <a:ext cx="3933664" cy="535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Multivibrador </a:t>
            </a:r>
            <a:r>
              <a:rPr lang="pt-PT" sz="2400" b="1" dirty="0" err="1"/>
              <a:t>Astável</a:t>
            </a:r>
            <a:endParaRPr lang="pt-PT" sz="2400" b="1" dirty="0"/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 err="1"/>
              <a:t>Clock</a:t>
            </a:r>
            <a:endParaRPr lang="pt-PT" sz="2000" b="1" dirty="0"/>
          </a:p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Circuito RC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 err="1"/>
              <a:t>Reset</a:t>
            </a:r>
            <a:r>
              <a:rPr lang="pt-PT" sz="2000" b="1" dirty="0"/>
              <a:t> Inicial</a:t>
            </a:r>
          </a:p>
          <a:p>
            <a:pPr lvl="1" indent="0">
              <a:lnSpc>
                <a:spcPct val="200000"/>
              </a:lnSpc>
              <a:spcBef>
                <a:spcPts val="1200"/>
              </a:spcBef>
              <a:buNone/>
            </a:pPr>
            <a:r>
              <a:rPr lang="pt-PT" sz="20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6284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 dirty="0"/>
              <a:t>Organização DA APRESENTAÇÃO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819296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Introdução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Desenho e Simulação dos Circuitos Eletrónicos 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Implementação dos Circuitos eletrónicos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Circuito Mecânico implementado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Resultados Experimentais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Lista de componentes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Análise do Produto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Conclusões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Referências Bibliográficas</a:t>
            </a: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F39B07-6BD5-464A-961A-2E69D1FC71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6"/>
          <a:stretch/>
        </p:blipFill>
        <p:spPr bwMode="auto">
          <a:xfrm>
            <a:off x="4439816" y="980728"/>
            <a:ext cx="7585200" cy="560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476211" y="1476076"/>
            <a:ext cx="2890146" cy="1102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0 (Parado)</a:t>
            </a:r>
          </a:p>
        </p:txBody>
      </p:sp>
    </p:spTree>
    <p:extLst>
      <p:ext uri="{BB962C8B-B14F-4D97-AF65-F5344CB8AC3E}">
        <p14:creationId xmlns:p14="http://schemas.microsoft.com/office/powerpoint/2010/main" val="1335277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503819" y="1476076"/>
            <a:ext cx="3939438" cy="430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1 (Anda para a frente) 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Botão foi pressionado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93B322F-CEF5-40E0-ADB1-8C5CF27500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49" y="989995"/>
            <a:ext cx="7585007" cy="56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09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503819" y="1504676"/>
            <a:ext cx="3933664" cy="4055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2 (Dá a volta para a esquerda)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S1 e S8 a nível lógico alto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2D92F6-E486-47BE-A3BA-5790221CAB6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"/>
          <a:stretch/>
        </p:blipFill>
        <p:spPr>
          <a:xfrm>
            <a:off x="4295800" y="949157"/>
            <a:ext cx="7585200" cy="56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503819" y="1491976"/>
            <a:ext cx="4005672" cy="2903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3 (Dá a volta)</a:t>
            </a:r>
          </a:p>
          <a:p>
            <a:pPr marL="882900" lvl="1" indent="-3429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400" b="1" dirty="0"/>
              <a:t> </a:t>
            </a:r>
            <a:r>
              <a:rPr lang="pt-PT" sz="2000" b="1" dirty="0"/>
              <a:t>S1 e S8 a nível lógico baixo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0DA5670-3FF2-4056-B6D0-EC0C96D779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949157"/>
            <a:ext cx="7585200" cy="56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7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503819" y="1491976"/>
            <a:ext cx="4005672" cy="2903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0 (Parado novamente) 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S5 a nível lógico alto</a:t>
            </a:r>
            <a:endParaRPr lang="pt-PT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BA445B-A61D-452F-80A0-B2039A8756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949157"/>
            <a:ext cx="7585200" cy="56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9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Circuito de Alimentação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217961-01B6-4D09-B0EE-D84105B81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503819" y="1916832"/>
            <a:ext cx="5328592" cy="4183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DDC4BFC-25B8-4C22-BC34-5FC3BA8A584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11067" r="3913" b="14300"/>
          <a:stretch/>
        </p:blipFill>
        <p:spPr bwMode="auto">
          <a:xfrm>
            <a:off x="6064354" y="3051815"/>
            <a:ext cx="5623827" cy="1913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8534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Implementação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Implementação em </a:t>
            </a:r>
            <a:r>
              <a:rPr lang="pt-PT" sz="2400" b="1" i="1" dirty="0" err="1">
                <a:latin typeface="Trebuchet MS" panose="020B0603020202020204" pitchFamily="34" charset="0"/>
              </a:rPr>
              <a:t>Breadboard</a:t>
            </a: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 dos Sensores e Conversor 12 V - 5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 e 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do Botão e Máquina de Estados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62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957110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– Circuito Controlo de Motores e Atuação de Sinais PWM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9A5A38-364C-4279-92AC-3AFEB55B00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9196" r="5657" b="11800"/>
          <a:stretch/>
        </p:blipFill>
        <p:spPr>
          <a:xfrm>
            <a:off x="2725104" y="1869593"/>
            <a:ext cx="6741791" cy="45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89230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- Condicionamento do Botão e Máquina de Estados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04CA9A-13B4-405C-9909-CDE5EB40B4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6697" r="16926" b="10101"/>
          <a:stretch/>
        </p:blipFill>
        <p:spPr>
          <a:xfrm rot="10800000">
            <a:off x="3561613" y="1743479"/>
            <a:ext cx="5068774" cy="50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8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696033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 dos Sensores e Conversor 12 V - 5 V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8A84C73-8606-4243-9B34-7E45CCE955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24" y="2488109"/>
            <a:ext cx="5573256" cy="281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0ABBCC5-7379-4F99-946C-2E6BC0617768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0" b="84375" l="20920" r="81454">
                        <a14:foregroundMark x1="24184" y1="27303" x2="64021" y2="35033"/>
                        <a14:foregroundMark x1="64021" y1="35033" x2="51409" y2="50822"/>
                        <a14:foregroundMark x1="51409" y1="50822" x2="45475" y2="67270"/>
                        <a14:foregroundMark x1="45475" y1="67270" x2="45252" y2="67599"/>
                        <a14:foregroundMark x1="20920" y1="20724" x2="20920" y2="44243"/>
                        <a14:foregroundMark x1="20920" y1="19901" x2="20920" y2="20724"/>
                        <a14:foregroundMark x1="20920" y1="44243" x2="23813" y2="65296"/>
                        <a14:foregroundMark x1="23813" y1="65296" x2="32715" y2="75000"/>
                        <a14:foregroundMark x1="32715" y1="75000" x2="45920" y2="76974"/>
                        <a14:foregroundMark x1="45920" y1="76974" x2="54377" y2="76480"/>
                        <a14:foregroundMark x1="54377" y1="76480" x2="64392" y2="78618"/>
                        <a14:foregroundMark x1="64392" y1="78618" x2="75148" y2="73684"/>
                        <a14:foregroundMark x1="75148" y1="73684" x2="79548" y2="56414"/>
                        <a14:foregroundMark x1="80378" y1="48355" x2="80466" y2="47416"/>
                        <a14:foregroundMark x1="78725" y1="27482" x2="72033" y2="21546"/>
                        <a14:foregroundMark x1="72033" y1="21546" x2="37537" y2="20888"/>
                        <a14:foregroundMark x1="37537" y1="20888" x2="32493" y2="24178"/>
                        <a14:foregroundMark x1="21944" y1="20724" x2="21513" y2="78618"/>
                        <a14:foregroundMark x1="21949" y1="20066" x2="21944" y2="20724"/>
                        <a14:foregroundMark x1="21953" y1="19572" x2="21949" y2="20066"/>
                        <a14:foregroundMark x1="21958" y1="18914" x2="21956" y2="19243"/>
                        <a14:foregroundMark x1="23841" y1="81414" x2="47923" y2="86513"/>
                        <a14:foregroundMark x1="20245" y1="80653" x2="22291" y2="81086"/>
                        <a14:foregroundMark x1="47923" y1="86513" x2="56306" y2="84539"/>
                        <a14:foregroundMark x1="56306" y1="84539" x2="64911" y2="76151"/>
                        <a14:foregroundMark x1="64911" y1="76151" x2="75223" y2="77632"/>
                        <a14:foregroundMark x1="79112" y1="81743" x2="81602" y2="84375"/>
                        <a14:foregroundMark x1="78801" y1="81414" x2="79112" y2="81743"/>
                        <a14:foregroundMark x1="77557" y1="80099" x2="78023" y2="80592"/>
                        <a14:foregroundMark x1="75223" y1="77632" x2="77557" y2="80099"/>
                        <a14:foregroundMark x1="21291" y1="79276" x2="21291" y2="79276"/>
                        <a14:foregroundMark x1="20920" y1="82237" x2="21068" y2="83059"/>
                        <a14:backgroundMark x1="22033" y1="18750" x2="22033" y2="18750"/>
                        <a14:backgroundMark x1="21588" y1="18257" x2="21588" y2="18257"/>
                        <a14:backgroundMark x1="21736" y1="19572" x2="21736" y2="19572"/>
                        <a14:backgroundMark x1="22329" y1="19572" x2="22329" y2="19572"/>
                        <a14:backgroundMark x1="22181" y1="20066" x2="22181" y2="20066"/>
                        <a14:backgroundMark x1="21884" y1="20066" x2="21884" y2="20066"/>
                        <a14:backgroundMark x1="21958" y1="20724" x2="21958" y2="20724"/>
                        <a14:backgroundMark x1="22107" y1="18914" x2="22107" y2="18914"/>
                        <a14:backgroundMark x1="21810" y1="19572" x2="21810" y2="19572"/>
                        <a14:backgroundMark x1="22033" y1="19408" x2="22033" y2="19408"/>
                        <a14:backgroundMark x1="22033" y1="19408" x2="22033" y2="19408"/>
                        <a14:backgroundMark x1="22033" y1="19408" x2="22033" y2="19408"/>
                        <a14:backgroundMark x1="22033" y1="19737" x2="22033" y2="19737"/>
                        <a14:backgroundMark x1="22033" y1="19737" x2="22033" y2="19737"/>
                        <a14:backgroundMark x1="21810" y1="18914" x2="21810" y2="18914"/>
                        <a14:backgroundMark x1="22033" y1="19243" x2="22033" y2="19243"/>
                        <a14:backgroundMark x1="22033" y1="19243" x2="22033" y2="19243"/>
                        <a14:backgroundMark x1="22033" y1="19243" x2="22033" y2="19737"/>
                        <a14:backgroundMark x1="22033" y1="80263" x2="22033" y2="80263"/>
                        <a14:backgroundMark x1="21884" y1="80263" x2="21884" y2="80263"/>
                        <a14:backgroundMark x1="77967" y1="18914" x2="77967" y2="18914"/>
                        <a14:backgroundMark x1="81380" y1="32566" x2="81380" y2="32566"/>
                        <a14:backgroundMark x1="80341" y1="27303" x2="80786" y2="47039"/>
                        <a14:backgroundMark x1="79525" y1="65132" x2="79970" y2="71546"/>
                        <a14:backgroundMark x1="80341" y1="48355" x2="80341" y2="52138"/>
                        <a14:backgroundMark x1="80119" y1="50329" x2="80119" y2="56414"/>
                        <a14:backgroundMark x1="81009" y1="46711" x2="80861" y2="47697"/>
                        <a14:backgroundMark x1="80490" y1="48684" x2="80490" y2="46053"/>
                        <a14:backgroundMark x1="80341" y1="81743" x2="80341" y2="81743"/>
                        <a14:backgroundMark x1="78042" y1="81086" x2="78042" y2="81086"/>
                        <a14:backgroundMark x1="78190" y1="81086" x2="78190" y2="81086"/>
                        <a14:backgroundMark x1="78042" y1="80592" x2="78042" y2="80592"/>
                        <a14:backgroundMark x1="78190" y1="80757" x2="78190" y2="80757"/>
                        <a14:backgroundMark x1="21736" y1="80592" x2="21736" y2="80592"/>
                        <a14:backgroundMark x1="22033" y1="79112" x2="22255" y2="79934"/>
                        <a14:backgroundMark x1="21736" y1="81414" x2="21736" y2="81414"/>
                        <a14:backgroundMark x1="22033" y1="81250" x2="22033" y2="81250"/>
                        <a14:backgroundMark x1="21662" y1="80263" x2="21662" y2="80263"/>
                        <a14:backgroundMark x1="21365" y1="80263" x2="21365" y2="80263"/>
                        <a14:backgroundMark x1="21439" y1="80757" x2="21439" y2="80757"/>
                        <a14:backgroundMark x1="21736" y1="80757" x2="21736" y2="80757"/>
                        <a14:backgroundMark x1="21662" y1="80757" x2="21662" y2="80757"/>
                        <a14:backgroundMark x1="22181" y1="81086" x2="22181" y2="81086"/>
                        <a14:backgroundMark x1="21958" y1="81086" x2="21958" y2="81086"/>
                        <a14:backgroundMark x1="22478" y1="80921" x2="22478" y2="80921"/>
                        <a14:backgroundMark x1="22478" y1="81086" x2="22478" y2="81086"/>
                        <a14:backgroundMark x1="22329" y1="81250" x2="22329" y2="81250"/>
                        <a14:backgroundMark x1="21662" y1="80921" x2="21662" y2="80921"/>
                        <a14:backgroundMark x1="21513" y1="81250" x2="21513" y2="81250"/>
                        <a14:backgroundMark x1="21662" y1="81086" x2="21662" y2="81086"/>
                        <a14:backgroundMark x1="21662" y1="80921" x2="21662" y2="80921"/>
                        <a14:backgroundMark x1="21588" y1="81086" x2="21588" y2="81086"/>
                        <a14:backgroundMark x1="21291" y1="80921" x2="21291" y2="80921"/>
                        <a14:backgroundMark x1="21513" y1="81579" x2="21513" y2="81579"/>
                        <a14:backgroundMark x1="22404" y1="80757" x2="22404" y2="80757"/>
                        <a14:backgroundMark x1="22329" y1="80921" x2="22329" y2="80921"/>
                        <a14:backgroundMark x1="21958" y1="80921" x2="21958" y2="80921"/>
                        <a14:backgroundMark x1="21884" y1="80921" x2="21884" y2="80921"/>
                        <a14:backgroundMark x1="21588" y1="80921" x2="21588" y2="80921"/>
                        <a14:backgroundMark x1="21439" y1="81086" x2="21439" y2="81086"/>
                        <a14:backgroundMark x1="77819" y1="80428" x2="77819" y2="80428"/>
                        <a14:backgroundMark x1="77522" y1="80428" x2="77522" y2="80428"/>
                        <a14:backgroundMark x1="77671" y1="80099" x2="77671" y2="80099"/>
                        <a14:backgroundMark x1="77522" y1="80263" x2="77522" y2="80263"/>
                        <a14:backgroundMark x1="77893" y1="79934" x2="77893" y2="79934"/>
                        <a14:backgroundMark x1="77819" y1="80263" x2="77819" y2="80263"/>
                        <a14:backgroundMark x1="77819" y1="80263" x2="77819" y2="80263"/>
                        <a14:backgroundMark x1="78338" y1="81086" x2="78338" y2="81086"/>
                        <a14:backgroundMark x1="78709" y1="80921" x2="78709" y2="80921"/>
                        <a14:backgroundMark x1="78487" y1="81579" x2="78487" y2="81579"/>
                        <a14:backgroundMark x1="78635" y1="81579" x2="78487" y2="81579"/>
                        <a14:backgroundMark x1="78561" y1="81086" x2="78561" y2="81086"/>
                        <a14:backgroundMark x1="78412" y1="80921" x2="78412" y2="80921"/>
                        <a14:backgroundMark x1="78709" y1="80921" x2="78709" y2="80921"/>
                        <a14:backgroundMark x1="78783" y1="81414" x2="78783" y2="81414"/>
                        <a14:backgroundMark x1="78412" y1="81414" x2="78412" y2="81414"/>
                        <a14:backgroundMark x1="78338" y1="81250" x2="78338" y2="81250"/>
                        <a14:backgroundMark x1="78042" y1="80757" x2="78042" y2="80757"/>
                        <a14:backgroundMark x1="77671" y1="80428" x2="77671" y2="80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45" t="16542" r="20867" b="16992"/>
          <a:stretch/>
        </p:blipFill>
        <p:spPr bwMode="auto">
          <a:xfrm>
            <a:off x="6339368" y="2488109"/>
            <a:ext cx="5472608" cy="28124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673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Introdução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Descrição do Problema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Soluções e Proposta de Produto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Planeamento</a:t>
            </a:r>
          </a:p>
          <a:p>
            <a:endParaRPr lang="pt-PT" sz="2400" b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71228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 e Atuação dos Sinais PWM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DD1A9A-322A-49A8-BD17-D95E4839D65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2500" r="4470" b="3155"/>
          <a:stretch/>
        </p:blipFill>
        <p:spPr bwMode="auto">
          <a:xfrm rot="16200000">
            <a:off x="1590546" y="1075593"/>
            <a:ext cx="3356610" cy="56375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42A513-AB91-4148-80E6-1821008AFD2B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54" b="95724" l="19733" r="79525">
                        <a14:foregroundMark x1="20158" y1="6908" x2="20178" y2="7237"/>
                        <a14:foregroundMark x1="20138" y1="6579" x2="20158" y2="6908"/>
                        <a14:foregroundMark x1="20107" y1="6086" x2="20138" y2="6579"/>
                        <a14:foregroundMark x1="20087" y1="5757" x2="20107" y2="6086"/>
                        <a14:foregroundMark x1="19955" y1="3618" x2="20087" y2="5757"/>
                        <a14:foregroundMark x1="22289" y1="6908" x2="22464" y2="7566"/>
                        <a14:foregroundMark x1="22201" y1="6579" x2="22289" y2="6908"/>
                        <a14:foregroundMark x1="22113" y1="6250" x2="22201" y2="6579"/>
                        <a14:foregroundMark x1="21982" y1="5757" x2="22113" y2="6250"/>
                        <a14:foregroundMark x1="21588" y1="4276" x2="21982" y2="5757"/>
                        <a14:foregroundMark x1="20178" y1="7895" x2="21662" y2="12007"/>
                        <a14:foregroundMark x1="22774" y1="7895" x2="21439" y2="11842"/>
                        <a14:foregroundMark x1="22626" y1="11678" x2="34792" y2="13322"/>
                        <a14:foregroundMark x1="21365" y1="17928" x2="21068" y2="47039"/>
                        <a14:foregroundMark x1="22626" y1="87664" x2="31528" y2="88158"/>
                        <a14:foregroundMark x1="31528" y1="88158" x2="35460" y2="87993"/>
                        <a14:foregroundMark x1="19955" y1="92434" x2="23071" y2="95724"/>
                        <a14:foregroundMark x1="53412" y1="92928" x2="64466" y2="89803"/>
                        <a14:foregroundMark x1="76187" y1="59539" x2="74703" y2="88487"/>
                        <a14:foregroundMark x1="79525" y1="94572" x2="79525" y2="94572"/>
                        <a14:backgroundMark x1="11795" y1="6908" x2="18257" y2="7060"/>
                        <a14:backgroundMark x1="18531" y1="7731" x2="14614" y2="18586"/>
                        <a14:backgroundMark x1="14614" y1="18586" x2="19441" y2="20978"/>
                        <a14:backgroundMark x1="21291" y1="91612" x2="21291" y2="91612"/>
                        <a14:backgroundMark x1="21513" y1="92105" x2="21513" y2="92105"/>
                        <a14:backgroundMark x1="21513" y1="6908" x2="21513" y2="6908"/>
                        <a14:backgroundMark x1="22033" y1="6579" x2="22033" y2="6579"/>
                        <a14:backgroundMark x1="21958" y1="5757" x2="21958" y2="5757"/>
                        <a14:backgroundMark x1="22255" y1="6908" x2="22255" y2="6908"/>
                        <a14:backgroundMark x1="22255" y1="6908" x2="22255" y2="6908"/>
                        <a14:backgroundMark x1="22255" y1="6579" x2="22255" y2="6579"/>
                        <a14:backgroundMark x1="22181" y1="6250" x2="22181" y2="6250"/>
                        <a14:backgroundMark x1="21958" y1="6086" x2="21958" y2="6086"/>
                        <a14:backgroundMark x1="22033" y1="6086" x2="22033" y2="6086"/>
                        <a14:backgroundMark x1="22181" y1="7566" x2="22181" y2="7566"/>
                        <a14:backgroundMark x1="22107" y1="5921" x2="22107" y2="5921"/>
                        <a14:backgroundMark x1="22329" y1="7730" x2="22329" y2="7730"/>
                        <a14:backgroundMark x1="22255" y1="7566" x2="22255" y2="7566"/>
                        <a14:backgroundMark x1="78635" y1="92928" x2="78635" y2="92928"/>
                        <a14:backgroundMark x1="78412" y1="92599" x2="78412" y2="92599"/>
                        <a14:backgroundMark x1="78338" y1="7072" x2="78338" y2="7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3178" r="19744" b="3202"/>
          <a:stretch/>
        </p:blipFill>
        <p:spPr bwMode="auto">
          <a:xfrm>
            <a:off x="6312024" y="1965545"/>
            <a:ext cx="5522595" cy="38576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946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638800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do Botão e Máquina de Estados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49EAF3-DABA-4A3E-AFDB-B0CE8CFEA8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8" y="1916830"/>
            <a:ext cx="5638800" cy="4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36CE0D-0EFF-4638-8110-CB119D32677F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1496" l="16376" r="81386">
                        <a14:foregroundMark x1="22775" y1="10840" x2="51255" y2="16291"/>
                        <a14:foregroundMark x1="51255" y1="16291" x2="16703" y2="24898"/>
                        <a14:foregroundMark x1="16703" y1="24898" x2="75273" y2="44160"/>
                        <a14:foregroundMark x1="75273" y1="44160" x2="34389" y2="68648"/>
                        <a14:foregroundMark x1="34389" y1="68648" x2="48908" y2="70082"/>
                        <a14:foregroundMark x1="48908" y1="70082" x2="35426" y2="86066"/>
                        <a14:foregroundMark x1="35426" y1="86066" x2="60808" y2="86578"/>
                        <a14:foregroundMark x1="60808" y1="86578" x2="60644" y2="87500"/>
                        <a14:foregroundMark x1="19920" y1="13440" x2="19159" y2="72643"/>
                        <a14:foregroundMark x1="19953" y1="10840" x2="19922" y2="13230"/>
                        <a14:foregroundMark x1="19962" y1="10163" x2="19953" y2="10840"/>
                        <a14:foregroundMark x1="19967" y1="9756" x2="19962" y2="10163"/>
                        <a14:foregroundMark x1="19978" y1="8914" x2="19967" y2="9756"/>
                        <a14:foregroundMark x1="19159" y1="72643" x2="22162" y2="34939"/>
                        <a14:foregroundMark x1="22162" y1="34939" x2="18068" y2="82070"/>
                        <a14:foregroundMark x1="18068" y1="82070" x2="36026" y2="20389"/>
                        <a14:foregroundMark x1="36026" y1="20389" x2="37009" y2="57992"/>
                        <a14:foregroundMark x1="37009" y1="57992" x2="36627" y2="29611"/>
                        <a14:foregroundMark x1="36627" y1="29611" x2="30404" y2="78893"/>
                        <a14:foregroundMark x1="30404" y1="78893" x2="54258" y2="42316"/>
                        <a14:foregroundMark x1="54258" y1="42316" x2="63810" y2="60041"/>
                        <a14:foregroundMark x1="63810" y1="60041" x2="79203" y2="23873"/>
                        <a14:foregroundMark x1="79203" y1="23873" x2="72817" y2="63832"/>
                        <a14:foregroundMark x1="72817" y1="63832" x2="73472" y2="41291"/>
                        <a14:foregroundMark x1="73472" y1="41291" x2="74891" y2="63320"/>
                        <a14:foregroundMark x1="74891" y1="63320" x2="71070" y2="89037"/>
                        <a14:foregroundMark x1="71070" y1="89037" x2="77238" y2="57070"/>
                        <a14:foregroundMark x1="77238" y1="57070" x2="78493" y2="78484"/>
                        <a14:foregroundMark x1="78493" y1="78484" x2="77402" y2="75102"/>
                        <a14:foregroundMark x1="77402" y1="73258" x2="77402" y2="73258"/>
                        <a14:foregroundMark x1="78930" y1="87500" x2="78930" y2="87500"/>
                        <a14:foregroundMark x1="21373" y1="10275" x2="48417" y2="9529"/>
                        <a14:foregroundMark x1="18723" y1="10348" x2="20720" y2="10293"/>
                        <a14:foregroundMark x1="48417" y1="9529" x2="68941" y2="10758"/>
                        <a14:foregroundMark x1="78177" y1="8907" x2="78657" y2="8811"/>
                        <a14:foregroundMark x1="68941" y1="10758" x2="78102" y2="8922"/>
                        <a14:foregroundMark x1="78940" y1="10434" x2="81550" y2="25410"/>
                        <a14:foregroundMark x1="78657" y1="8811" x2="78940" y2="10434"/>
                        <a14:foregroundMark x1="81550" y1="25410" x2="82041" y2="81865"/>
                        <a14:foregroundMark x1="77912" y1="88542" x2="74945" y2="93340"/>
                        <a14:foregroundMark x1="82041" y1="81865" x2="78147" y2="88162"/>
                        <a14:foregroundMark x1="74945" y1="93340" x2="18395" y2="94467"/>
                        <a14:foregroundMark x1="18395" y1="94467" x2="16430" y2="78791"/>
                        <a14:foregroundMark x1="16430" y1="78791" x2="18723" y2="12602"/>
                        <a14:foregroundMark x1="19828" y1="7413" x2="25491" y2="7275"/>
                        <a14:foregroundMark x1="17085" y1="7480" x2="19753" y2="7415"/>
                        <a14:foregroundMark x1="25491" y1="7275" x2="42904" y2="9939"/>
                        <a14:foregroundMark x1="42904" y1="9939" x2="80349" y2="6250"/>
                        <a14:foregroundMark x1="80349" y1="6250" x2="81114" y2="6250"/>
                        <a14:foregroundMark x1="21570" y1="92704" x2="36354" y2="91086"/>
                        <a14:foregroundMark x1="17631" y1="93135" x2="21521" y2="92709"/>
                        <a14:foregroundMark x1="36354" y1="91086" x2="55622" y2="94160"/>
                        <a14:foregroundMark x1="55622" y1="94160" x2="63974" y2="93135"/>
                        <a14:foregroundMark x1="63974" y1="93135" x2="72434" y2="93135"/>
                        <a14:foregroundMark x1="79595" y1="91168" x2="81386" y2="90676"/>
                        <a14:foregroundMark x1="72434" y1="93135" x2="79224" y2="91270"/>
                        <a14:foregroundMark x1="81386" y1="90676" x2="79705" y2="91398"/>
                        <a14:foregroundMark x1="22527" y1="21545" x2="22527" y2="21545"/>
                        <a14:foregroundMark x1="20144" y1="20054" x2="20144" y2="20054"/>
                        <a14:foregroundMark x1="22166" y1="18835" x2="22166" y2="18835"/>
                        <a14:foregroundMark x1="33069" y1="82385" x2="32130" y2="87940"/>
                        <a14:foregroundMark x1="79350" y1="36314" x2="79350" y2="36314"/>
                        <a14:foregroundMark x1="79061" y1="47425" x2="79061" y2="47425"/>
                        <a14:foregroundMark x1="33502" y1="86450" x2="33502" y2="86450"/>
                        <a14:foregroundMark x1="34224" y1="81978" x2="31913" y2="88618"/>
                        <a14:foregroundMark x1="78123" y1="52304" x2="78123" y2="52304"/>
                        <a14:backgroundMark x1="21083" y1="10163" x2="21083" y2="10163"/>
                        <a14:backgroundMark x1="21444" y1="10840" x2="21444" y2="10840"/>
                        <a14:backgroundMark x1="21444" y1="10298" x2="21444" y2="10298"/>
                        <a14:backgroundMark x1="21155" y1="10705" x2="21155" y2="10705"/>
                        <a14:backgroundMark x1="21300" y1="10163" x2="21300" y2="10163"/>
                        <a14:backgroundMark x1="21588" y1="9756" x2="21588" y2="9756"/>
                        <a14:backgroundMark x1="21588" y1="10434" x2="21588" y2="10434"/>
                        <a14:backgroundMark x1="21588" y1="10705" x2="21588" y2="10705"/>
                        <a14:backgroundMark x1="21011" y1="10569" x2="21011" y2="10569"/>
                        <a14:backgroundMark x1="20794" y1="10569" x2="20794" y2="10569"/>
                        <a14:backgroundMark x1="21733" y1="10298" x2="21733" y2="10298"/>
                        <a14:backgroundMark x1="20939" y1="10705" x2="20939" y2="10705"/>
                        <a14:backgroundMark x1="20794" y1="10705" x2="20794" y2="10705"/>
                        <a14:backgroundMark x1="21011" y1="10027" x2="20722" y2="10298"/>
                        <a14:backgroundMark x1="78628" y1="11111" x2="78412" y2="10434"/>
                        <a14:backgroundMark x1="78628" y1="89160" x2="78339" y2="89431"/>
                        <a14:backgroundMark x1="21011" y1="89702" x2="21011" y2="88889"/>
                        <a14:backgroundMark x1="20722" y1="10434" x2="21444" y2="10027"/>
                        <a14:backgroundMark x1="78845" y1="10434" x2="78845" y2="10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6620" r="17539" b="5442"/>
          <a:stretch/>
        </p:blipFill>
        <p:spPr bwMode="auto">
          <a:xfrm>
            <a:off x="6277646" y="2018431"/>
            <a:ext cx="5637530" cy="40608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9727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Desenho do Encapsulamento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Modelo 3D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Imagens Reais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79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CE1AB1-C0FA-44EC-83C8-66C88C42360B}"/>
              </a:ext>
            </a:extLst>
          </p:cNvPr>
          <p:cNvPicPr/>
          <p:nvPr/>
        </p:nvPicPr>
        <p:blipFill rotWithShape="1">
          <a:blip r:embed="rId2"/>
          <a:srcRect l="4142" t="2620" r="4612"/>
          <a:stretch/>
        </p:blipFill>
        <p:spPr bwMode="auto">
          <a:xfrm>
            <a:off x="842939" y="1844824"/>
            <a:ext cx="4704302" cy="4311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55721F9-58EC-43C2-81F8-09E0D1654C46}"/>
              </a:ext>
            </a:extLst>
          </p:cNvPr>
          <p:cNvPicPr/>
          <p:nvPr/>
        </p:nvPicPr>
        <p:blipFill rotWithShape="1">
          <a:blip r:embed="rId3"/>
          <a:srcRect l="3866" t="5782" r="7512" b="5575"/>
          <a:stretch/>
        </p:blipFill>
        <p:spPr bwMode="auto">
          <a:xfrm>
            <a:off x="6524525" y="1824743"/>
            <a:ext cx="4824536" cy="4147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2289141" y="612573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superior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8090964" y="6125737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inferior</a:t>
            </a:r>
          </a:p>
        </p:txBody>
      </p:sp>
    </p:spTree>
    <p:extLst>
      <p:ext uri="{BB962C8B-B14F-4D97-AF65-F5344CB8AC3E}">
        <p14:creationId xmlns:p14="http://schemas.microsoft.com/office/powerpoint/2010/main" val="1373175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1383192" y="5312085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lateral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5447928" y="5312086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frontal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F4979CB-018F-4587-88B1-E8E94634E6B8}"/>
              </a:ext>
            </a:extLst>
          </p:cNvPr>
          <p:cNvPicPr/>
          <p:nvPr/>
        </p:nvPicPr>
        <p:blipFill rotWithShape="1">
          <a:blip r:embed="rId2"/>
          <a:srcRect r="943"/>
          <a:stretch/>
        </p:blipFill>
        <p:spPr bwMode="auto">
          <a:xfrm>
            <a:off x="462834" y="2600908"/>
            <a:ext cx="3652614" cy="2399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E0BB3B4-1BEC-4DA6-848D-80D15591CC4C}"/>
              </a:ext>
            </a:extLst>
          </p:cNvPr>
          <p:cNvPicPr/>
          <p:nvPr/>
        </p:nvPicPr>
        <p:blipFill rotWithShape="1">
          <a:blip r:embed="rId3"/>
          <a:srcRect l="5238" r="4129"/>
          <a:stretch/>
        </p:blipFill>
        <p:spPr bwMode="auto">
          <a:xfrm>
            <a:off x="8328248" y="2243850"/>
            <a:ext cx="3565395" cy="29464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B9F56B-3E4F-4257-AB30-2DECB736E65D}"/>
              </a:ext>
            </a:extLst>
          </p:cNvPr>
          <p:cNvPicPr/>
          <p:nvPr/>
        </p:nvPicPr>
        <p:blipFill rotWithShape="1">
          <a:blip r:embed="rId4"/>
          <a:srcRect l="3727" t="1992" r="3234" b="1811"/>
          <a:stretch/>
        </p:blipFill>
        <p:spPr bwMode="auto">
          <a:xfrm>
            <a:off x="4458416" y="2411520"/>
            <a:ext cx="3526864" cy="277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79CD5438-2EEE-49C1-83C6-BC0143943155}"/>
              </a:ext>
            </a:extLst>
          </p:cNvPr>
          <p:cNvSpPr txBox="1">
            <a:spLocks noChangeArrowheads="1"/>
          </p:cNvSpPr>
          <p:nvPr/>
        </p:nvSpPr>
        <p:spPr>
          <a:xfrm>
            <a:off x="9204996" y="532391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traseira</a:t>
            </a:r>
          </a:p>
        </p:txBody>
      </p:sp>
    </p:spTree>
    <p:extLst>
      <p:ext uri="{BB962C8B-B14F-4D97-AF65-F5344CB8AC3E}">
        <p14:creationId xmlns:p14="http://schemas.microsoft.com/office/powerpoint/2010/main" val="870959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0374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Modelo 3D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1BCB2B0-6583-4F80-82D9-A8E3FFB6367C}"/>
              </a:ext>
            </a:extLst>
          </p:cNvPr>
          <p:cNvGrpSpPr/>
          <p:nvPr/>
        </p:nvGrpSpPr>
        <p:grpSpPr>
          <a:xfrm>
            <a:off x="2608216" y="1628800"/>
            <a:ext cx="6975567" cy="5027106"/>
            <a:chOff x="2205674" y="1586268"/>
            <a:chExt cx="7098812" cy="5115925"/>
          </a:xfrm>
        </p:grpSpPr>
        <p:pic>
          <p:nvPicPr>
            <p:cNvPr id="6146" name="Picture 2" descr="https://cdn.discordapp.com/attachments/791304962537816084/808373895513505792/Captura_de_ecra_2021-02-08_162443.png">
              <a:extLst>
                <a:ext uri="{FF2B5EF4-FFF2-40B4-BE49-F238E27FC236}">
                  <a16:creationId xmlns:a16="http://schemas.microsoft.com/office/drawing/2014/main" id="{A2D1DE77-36A2-40E4-8F3A-B3DBA918D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" r="3667" b="1978"/>
            <a:stretch/>
          </p:blipFill>
          <p:spPr bwMode="auto">
            <a:xfrm>
              <a:off x="5746200" y="1586268"/>
              <a:ext cx="3558286" cy="253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cdn.discordapp.com/attachments/791304962537816084/808373897731768371/Captura_de_ecra_2021-02-08_162612.png">
              <a:extLst>
                <a:ext uri="{FF2B5EF4-FFF2-40B4-BE49-F238E27FC236}">
                  <a16:creationId xmlns:a16="http://schemas.microsoft.com/office/drawing/2014/main" id="{99D6E466-F647-42BB-9196-C0BA09E28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r="6353"/>
            <a:stretch/>
          </p:blipFill>
          <p:spPr bwMode="auto">
            <a:xfrm>
              <a:off x="2205674" y="1586268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cdn.discordapp.com/attachments/791304962537816084/808373899539906600/Captura_de_ecra_2021-02-08_162651.png">
              <a:extLst>
                <a:ext uri="{FF2B5EF4-FFF2-40B4-BE49-F238E27FC236}">
                  <a16:creationId xmlns:a16="http://schemas.microsoft.com/office/drawing/2014/main" id="{2A9534D0-2263-439F-BDAE-F151F0A6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30" y="4121424"/>
              <a:ext cx="3569756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https://cdn.discordapp.com/attachments/791304962537816084/808373901368623144/Captura_de_ecra_2021-02-08_162712.png">
              <a:extLst>
                <a:ext uri="{FF2B5EF4-FFF2-40B4-BE49-F238E27FC236}">
                  <a16:creationId xmlns:a16="http://schemas.microsoft.com/office/drawing/2014/main" id="{339F218B-37E9-4230-BE5E-222B6F7C7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674" y="4121424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95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99178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Imagens Reais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9182CAF-7FEF-4A2A-AA99-FA747AFD8E12}"/>
              </a:ext>
            </a:extLst>
          </p:cNvPr>
          <p:cNvGrpSpPr/>
          <p:nvPr/>
        </p:nvGrpSpPr>
        <p:grpSpPr>
          <a:xfrm>
            <a:off x="2856794" y="1700808"/>
            <a:ext cx="6478412" cy="4846136"/>
            <a:chOff x="1703510" y="1520097"/>
            <a:chExt cx="6232422" cy="466212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100BF43-B27C-441A-ACD3-D39EE3D41E0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510" y="1520097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AD200F-E6A0-42D2-B27E-F419BBADD1C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549" y="1520097"/>
              <a:ext cx="3096346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49E0A9-7DED-441A-AAFD-FEB211ACF46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6112" y="3472400"/>
              <a:ext cx="2322257" cy="3097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8FA50DDB-A767-454D-B4FC-19B6F87C0D57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703511" y="3859963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50153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0977" y="1259039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Resultados Experimentais</a:t>
            </a:r>
          </a:p>
        </p:txBody>
      </p:sp>
    </p:spTree>
    <p:extLst>
      <p:ext uri="{BB962C8B-B14F-4D97-AF65-F5344CB8AC3E}">
        <p14:creationId xmlns:p14="http://schemas.microsoft.com/office/powerpoint/2010/main" val="555877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2" name="247">
            <a:hlinkClick r:id="" action="ppaction://media"/>
            <a:extLst>
              <a:ext uri="{FF2B5EF4-FFF2-40B4-BE49-F238E27FC236}">
                <a16:creationId xmlns:a16="http://schemas.microsoft.com/office/drawing/2014/main" id="{57A26896-ADC5-41F3-A7C3-A421AF7AC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429" r="34421"/>
          <a:stretch/>
        </p:blipFill>
        <p:spPr>
          <a:xfrm>
            <a:off x="4653510" y="1587888"/>
            <a:ext cx="2884980" cy="52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4" name="Sensor_meio_1">
            <a:hlinkClick r:id="" action="ppaction://media"/>
            <a:extLst>
              <a:ext uri="{FF2B5EF4-FFF2-40B4-BE49-F238E27FC236}">
                <a16:creationId xmlns:a16="http://schemas.microsoft.com/office/drawing/2014/main" id="{2DEA05E4-E72E-453E-954F-EC53E967B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714" y="1637480"/>
            <a:ext cx="8724571" cy="49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Atual panorama pandémico da Covid-19;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100 milhões de casos;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2 milhões de óbitos;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Isolamento profilático;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Impossibilidade de acesso a bens essenciais;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Descrição do Problema</a:t>
            </a:r>
          </a:p>
        </p:txBody>
      </p:sp>
    </p:spTree>
    <p:extLst>
      <p:ext uri="{BB962C8B-B14F-4D97-AF65-F5344CB8AC3E}">
        <p14:creationId xmlns:p14="http://schemas.microsoft.com/office/powerpoint/2010/main" val="215456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6" name="Sensor_meio_4">
            <a:hlinkClick r:id="" action="ppaction://media"/>
            <a:extLst>
              <a:ext uri="{FF2B5EF4-FFF2-40B4-BE49-F238E27FC236}">
                <a16:creationId xmlns:a16="http://schemas.microsoft.com/office/drawing/2014/main" id="{31651812-FD2D-460C-A4DA-AFBE08C83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436" y="1605937"/>
            <a:ext cx="8797128" cy="49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frontal </a:t>
            </a:r>
          </a:p>
        </p:txBody>
      </p:sp>
      <p:pic>
        <p:nvPicPr>
          <p:cNvPr id="2" name="Sensor_frente_4">
            <a:hlinkClick r:id="" action="ppaction://media"/>
            <a:extLst>
              <a:ext uri="{FF2B5EF4-FFF2-40B4-BE49-F238E27FC236}">
                <a16:creationId xmlns:a16="http://schemas.microsoft.com/office/drawing/2014/main" id="{E95337B1-8B93-4236-AAC8-4B21EA5AF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054" r="34053"/>
          <a:stretch/>
        </p:blipFill>
        <p:spPr>
          <a:xfrm>
            <a:off x="4637838" y="1605937"/>
            <a:ext cx="2916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9736" y="1288784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Lista de componentes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934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722412C-98FC-4632-BDBA-BADE6665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</p:spPr>
        <p:txBody>
          <a:bodyPr/>
          <a:lstStyle/>
          <a:p>
            <a:r>
              <a:rPr lang="pt-PT" dirty="0"/>
              <a:t>Lista de componentes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2DEB40-B383-4EB4-B9BE-03469601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628800"/>
            <a:ext cx="5942241" cy="44762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F433CA-2191-4603-8D17-7F8DF3D9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55" y="1628800"/>
            <a:ext cx="5780895" cy="44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58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722412C-98FC-4632-BDBA-BADE6665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</p:spPr>
        <p:txBody>
          <a:bodyPr/>
          <a:lstStyle/>
          <a:p>
            <a:r>
              <a:rPr lang="pt-PT" dirty="0"/>
              <a:t>Lista de componentes</a:t>
            </a:r>
          </a:p>
        </p:txBody>
      </p:sp>
      <p:pic>
        <p:nvPicPr>
          <p:cNvPr id="92" name="Imagem 91">
            <a:extLst>
              <a:ext uri="{FF2B5EF4-FFF2-40B4-BE49-F238E27FC236}">
                <a16:creationId xmlns:a16="http://schemas.microsoft.com/office/drawing/2014/main" id="{0E668932-F157-4964-A936-99E72EB9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710956"/>
            <a:ext cx="5853869" cy="4329959"/>
          </a:xfrm>
          <a:prstGeom prst="rect">
            <a:avLst/>
          </a:prstGeom>
        </p:spPr>
      </p:pic>
      <p:pic>
        <p:nvPicPr>
          <p:cNvPr id="93" name="Imagem 92">
            <a:extLst>
              <a:ext uri="{FF2B5EF4-FFF2-40B4-BE49-F238E27FC236}">
                <a16:creationId xmlns:a16="http://schemas.microsoft.com/office/drawing/2014/main" id="{ABFC4D96-27BC-4EEE-86F1-B2B318884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241" y="1710956"/>
            <a:ext cx="5853869" cy="44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36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722412C-98FC-4632-BDBA-BADE6665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</p:spPr>
        <p:txBody>
          <a:bodyPr/>
          <a:lstStyle/>
          <a:p>
            <a:r>
              <a:rPr lang="pt-PT" dirty="0"/>
              <a:t>Lista de componentes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CAE7CF-3A1E-4057-A4F9-0E6AEDB2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28800"/>
            <a:ext cx="5853869" cy="43299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A90ED2-B129-43AC-AC70-D2389418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44" y="1278552"/>
            <a:ext cx="5853869" cy="52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Análise do Produto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Fiabilidade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Segurança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Certificação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34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>
                <a:solidFill>
                  <a:srgbClr val="FF0000"/>
                </a:solidFill>
              </a:rPr>
              <a:t>Tempo de vida dos componentes;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Fiabilidade</a:t>
            </a:r>
          </a:p>
        </p:txBody>
      </p:sp>
    </p:spTree>
    <p:extLst>
      <p:ext uri="{BB962C8B-B14F-4D97-AF65-F5344CB8AC3E}">
        <p14:creationId xmlns:p14="http://schemas.microsoft.com/office/powerpoint/2010/main" val="28130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Segurança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8A23231-DEB5-4260-8792-E7B47778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261" y="1188044"/>
            <a:ext cx="6901920" cy="4481912"/>
          </a:xfrm>
          <a:prstGeom prst="rect">
            <a:avLst/>
          </a:prstGeom>
        </p:spPr>
      </p:pic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F34CD30-C443-4BAA-9BDE-ABB489D55F4D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4755693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Placa de Madeira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Baterias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Condensadores Eletrolíticos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Sensibilidade à eletricidade estática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4168973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7575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Certificação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F34CD30-C443-4BAA-9BDE-ABB489D55F4D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As pessoas e os animais domésticos fiquem protegidos de forma adequada contra os riscos de ferimentos ou de outros acidentes resultantes de contactos diretos ou indiretos;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Não se produzam temperaturas, descargas ou radiações que possam provocar perigo;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As pessoas, os animais domésticos e os bens sejam protegidos de forma adequada contra os riscos de natureza não elétrica provenientes do material elétrico que a experiência venha a revelar;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O isolamento seja adequado aos condicionamentos previstos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FBA3FF-4EF1-42F7-9875-32790A79380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787" y="5517232"/>
            <a:ext cx="1421765" cy="10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Diminuição de contactos interpessoais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Fornecer bens essenciais à pessoa infetada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Soluções</a:t>
            </a:r>
          </a:p>
        </p:txBody>
      </p:sp>
    </p:spTree>
    <p:extLst>
      <p:ext uri="{BB962C8B-B14F-4D97-AF65-F5344CB8AC3E}">
        <p14:creationId xmlns:p14="http://schemas.microsoft.com/office/powerpoint/2010/main" val="976445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Conclusões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Conclusões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Trabalho Futuro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Conclusoes</a:t>
            </a:r>
            <a:endParaRPr lang="pt-PT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E2480D1-502C-458D-A7CF-B77332047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06319"/>
              </p:ext>
            </p:extLst>
          </p:nvPr>
        </p:nvGraphicFramePr>
        <p:xfrm>
          <a:off x="983432" y="2348880"/>
          <a:ext cx="5112568" cy="2595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2291">
                  <a:extLst>
                    <a:ext uri="{9D8B030D-6E8A-4147-A177-3AD203B41FA5}">
                      <a16:colId xmlns:a16="http://schemas.microsoft.com/office/drawing/2014/main" val="2132574414"/>
                    </a:ext>
                  </a:extLst>
                </a:gridCol>
                <a:gridCol w="2710277">
                  <a:extLst>
                    <a:ext uri="{9D8B030D-6E8A-4147-A177-3AD203B41FA5}">
                      <a16:colId xmlns:a16="http://schemas.microsoft.com/office/drawing/2014/main" val="1481267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Número de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6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Bruno Silva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66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Diogo Fernandes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67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Duarte Rodrigues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Francisco Salgado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4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João Miranda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065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José Abreu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98605"/>
                  </a:ext>
                </a:extLst>
              </a:tr>
            </a:tbl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3053DCC-82EF-48AA-A274-9A2DB4CD2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6741055"/>
              </p:ext>
            </p:extLst>
          </p:nvPr>
        </p:nvGraphicFramePr>
        <p:xfrm>
          <a:off x="6596608" y="1683396"/>
          <a:ext cx="4608512" cy="349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Distribuição de horas por membro</a:t>
            </a:r>
          </a:p>
        </p:txBody>
      </p:sp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Conclusoes</a:t>
            </a:r>
            <a:endParaRPr lang="pt-PT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3053DCC-82EF-48AA-A274-9A2DB4CD2DC4}"/>
              </a:ext>
            </a:extLst>
          </p:cNvPr>
          <p:cNvGraphicFramePr/>
          <p:nvPr>
            <p:extLst/>
          </p:nvPr>
        </p:nvGraphicFramePr>
        <p:xfrm>
          <a:off x="6602536" y="1901216"/>
          <a:ext cx="4608512" cy="349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Distribuição de horas por membro</a:t>
            </a:r>
          </a:p>
        </p:txBody>
      </p:sp>
    </p:spTree>
    <p:extLst>
      <p:ext uri="{BB962C8B-B14F-4D97-AF65-F5344CB8AC3E}">
        <p14:creationId xmlns:p14="http://schemas.microsoft.com/office/powerpoint/2010/main" val="2212835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0587" y="1180158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Referências </a:t>
            </a:r>
            <a:r>
              <a:rPr lang="pt-PT" sz="4800" b="1" dirty="0">
                <a:latin typeface="Trebuchet MS" panose="020B0603020202020204" pitchFamily="34" charset="0"/>
              </a:rPr>
              <a:t>Bibliográficas</a:t>
            </a:r>
            <a:endParaRPr lang="pt-PT" sz="5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28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e Conteúdo 5"/>
          <p:cNvSpPr>
            <a:spLocks noGrp="1"/>
          </p:cNvSpPr>
          <p:nvPr>
            <p:ph idx="1"/>
          </p:nvPr>
        </p:nvSpPr>
        <p:spPr>
          <a:xfrm>
            <a:off x="476211" y="936104"/>
            <a:ext cx="10142060" cy="5805264"/>
          </a:xfrm>
        </p:spPr>
        <p:txBody>
          <a:bodyPr>
            <a:normAutofit fontScale="92500"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Gazafrudi</a:t>
            </a:r>
            <a:r>
              <a:rPr lang="en-US" dirty="0"/>
              <a:t>, S.M.M. et al., 2015. Power quality issues in railway electrification: A comprehensive 	perspective. </a:t>
            </a:r>
            <a:r>
              <a:rPr lang="en-US" i="1" dirty="0"/>
              <a:t>IEEE transactions on industrial electronics</a:t>
            </a:r>
            <a:r>
              <a:rPr lang="en-US" dirty="0"/>
              <a:t>, 62(5), pp.3081–3090.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Jiang, Y. et al., 2014. Energy harvesting for the electrification of railway stations: Getting a charge 	from the regenerative braking of trains. </a:t>
            </a:r>
            <a:r>
              <a:rPr lang="en-US" i="1" dirty="0"/>
              <a:t>IEEE Electrification Magazine</a:t>
            </a:r>
            <a:r>
              <a:rPr lang="en-US" dirty="0"/>
              <a:t>, 2(3), pp.39–48.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De La Fuente, E.P., </a:t>
            </a:r>
            <a:r>
              <a:rPr lang="en-US" dirty="0" err="1"/>
              <a:t>Mazumder</a:t>
            </a:r>
            <a:r>
              <a:rPr lang="en-US" dirty="0"/>
              <a:t>, S.K. &amp; Franco, I.G., 2014. Railway Electrical Smart Grids: An 	introduction to next-generation railway power systems and their operation. </a:t>
            </a:r>
            <a:r>
              <a:rPr lang="en-US" i="1" dirty="0"/>
              <a:t>IEEE 	Electrification Magazine</a:t>
            </a:r>
            <a:r>
              <a:rPr lang="en-US" dirty="0"/>
              <a:t>, 2(3), pp.49–55.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Kim, J.H. et al., 2015. Development of 1-MW inductive power transfer system for a high-speed 	train. </a:t>
            </a:r>
            <a:r>
              <a:rPr lang="en-US" i="1" dirty="0"/>
              <a:t>IEEE Transactions on Industrial Electronics</a:t>
            </a:r>
            <a:r>
              <a:rPr lang="en-US" dirty="0"/>
              <a:t>, 62(10), pp.6242–6250.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Lee, H.-W., Kim, K.-C. &amp; Lee, J., 2006. Review of maglev train technologies. </a:t>
            </a:r>
            <a:r>
              <a:rPr lang="en-US" i="1" dirty="0"/>
              <a:t>IEEE transactions on 	magnetics</a:t>
            </a:r>
            <a:r>
              <a:rPr lang="en-US" dirty="0"/>
              <a:t>, 42(7), pp.1917–1925. 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Luo, A. et al., 2011. Railway static power conditioners for high-speed train traction power supply 	systems using three-phase V/V transformers. </a:t>
            </a:r>
            <a:r>
              <a:rPr lang="en-US" i="1" dirty="0"/>
              <a:t>IEEE Transactions on Power Electronics</a:t>
            </a:r>
            <a:r>
              <a:rPr lang="en-US" dirty="0"/>
              <a:t>, 	26(10), pp.2844–2856.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Roelof</a:t>
            </a:r>
            <a:r>
              <a:rPr lang="en-US" dirty="0"/>
              <a:t>-Jan </a:t>
            </a:r>
            <a:r>
              <a:rPr lang="en-US" dirty="0" err="1"/>
              <a:t>Molemaker</a:t>
            </a:r>
            <a:r>
              <a:rPr lang="en-US" dirty="0"/>
              <a:t>, A.P., 2014. </a:t>
            </a:r>
            <a:r>
              <a:rPr lang="en-US" i="1" dirty="0"/>
              <a:t>The Economic Footprint of the Railway Transport in Europe </a:t>
            </a:r>
            <a:r>
              <a:rPr lang="en-US" dirty="0"/>
              <a:t>CER, 	ed., CER.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Mazzino</a:t>
            </a:r>
            <a:r>
              <a:rPr lang="en-US" dirty="0"/>
              <a:t>, N. et al., 2017. </a:t>
            </a:r>
            <a:r>
              <a:rPr lang="en-US" i="1" dirty="0"/>
              <a:t>Rail 2050 Vision: Rail- The Backbone of Europe’s Mobility </a:t>
            </a:r>
            <a:r>
              <a:rPr lang="en-US" dirty="0"/>
              <a:t>ERRAC, ed., 	ERRAC.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Perin</a:t>
            </a:r>
            <a:r>
              <a:rPr lang="en-US" dirty="0"/>
              <a:t>, I. et al., 2015. Application of power electronics in improving power quality and supply 	efficiency of AC traction networks. In </a:t>
            </a:r>
            <a:r>
              <a:rPr lang="en-US" i="1" dirty="0"/>
              <a:t>Power Electronics and Drive Systems (PEDS), 2015 	IEEE 11th International Conference on</a:t>
            </a:r>
            <a:r>
              <a:rPr lang="en-US" dirty="0"/>
              <a:t>. pp. 1086–1094.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Tanta, M. et al., 2018. Power quality phenomena in electrified railways: Conventional and new 	trends in power quality improvement toward public power systems. In </a:t>
            </a:r>
            <a:r>
              <a:rPr lang="en-US" i="1" dirty="0"/>
              <a:t>Young Engineers 	Forum (YEF-ECE), 2018 International</a:t>
            </a:r>
            <a:r>
              <a:rPr lang="en-US" dirty="0"/>
              <a:t>. pp. 25–30.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Targosz</a:t>
            </a:r>
            <a:r>
              <a:rPr lang="en-US" dirty="0"/>
              <a:t>, R. &amp; Chapman, D., 2012. Application note-cost of poor power quality. </a:t>
            </a:r>
            <a:r>
              <a:rPr lang="en-US" i="1" dirty="0"/>
              <a:t>Leonardo Energy</a:t>
            </a:r>
            <a:r>
              <a:rPr lang="en-US" dirty="0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169537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445352" y="4716434"/>
            <a:ext cx="5280112" cy="5847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3200" b="1" dirty="0">
                <a:solidFill>
                  <a:srgbClr val="006D91"/>
                </a:solidFill>
                <a:latin typeface="+mj-lt"/>
              </a:rPr>
              <a:t>Obrigado pela vossa atenção!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CF07E5-8762-4254-A483-98B753F6BA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72" y="980728"/>
            <a:ext cx="4263671" cy="35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Robô seguidor de linha com suporte para transporte de alimentos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Proposta de Produto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E01373ED-DA42-45F2-A228-B774E5D3EFDE}"/>
              </a:ext>
            </a:extLst>
          </p:cNvPr>
          <p:cNvSpPr/>
          <p:nvPr/>
        </p:nvSpPr>
        <p:spPr>
          <a:xfrm>
            <a:off x="3179676" y="2924944"/>
            <a:ext cx="5832648" cy="3257776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7B67C1-027C-4F99-9C4E-2E2B392FDA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6108" y="2647311"/>
            <a:ext cx="2859782" cy="38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Planeamento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43665224-7166-406E-8074-0C7CF86B4B16}"/>
              </a:ext>
            </a:extLst>
          </p:cNvPr>
          <p:cNvSpPr/>
          <p:nvPr/>
        </p:nvSpPr>
        <p:spPr>
          <a:xfrm>
            <a:off x="503819" y="1916832"/>
            <a:ext cx="11208805" cy="3992011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E8E3084-D11B-4164-A91D-5E09B9206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/>
          <a:stretch/>
        </p:blipFill>
        <p:spPr>
          <a:xfrm>
            <a:off x="844482" y="2204864"/>
            <a:ext cx="10652118" cy="35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6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Visão Geral do Produto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Máquina de Estados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Circuito de Alimentação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8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39FC41-475A-4C92-8FF5-A11757B9F02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97625" y="3909527"/>
            <a:ext cx="8329709" cy="1823729"/>
          </a:xfrm>
          <a:prstGeom prst="rect">
            <a:avLst/>
          </a:prstGeom>
          <a:noFill/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8F5E6C6-3CD8-4B96-86E5-080617D35F0E}"/>
              </a:ext>
            </a:extLst>
          </p:cNvPr>
          <p:cNvGrpSpPr/>
          <p:nvPr/>
        </p:nvGrpSpPr>
        <p:grpSpPr>
          <a:xfrm>
            <a:off x="1982036" y="2193817"/>
            <a:ext cx="1080120" cy="933423"/>
            <a:chOff x="2336938" y="2193451"/>
            <a:chExt cx="1080120" cy="933423"/>
          </a:xfrm>
        </p:grpSpPr>
        <p:sp>
          <p:nvSpPr>
            <p:cNvPr id="14" name="Retângulo arredondado 6">
              <a:extLst>
                <a:ext uri="{FF2B5EF4-FFF2-40B4-BE49-F238E27FC236}">
                  <a16:creationId xmlns:a16="http://schemas.microsoft.com/office/drawing/2014/main" id="{4EAE72E9-AA01-4E38-8AE4-20C11A40B1A1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C1CBDDA-3CD8-4495-B548-7416FB70D781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Máquina de Estados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3DEE910-5C2E-4941-AD91-1923348387C8}"/>
              </a:ext>
            </a:extLst>
          </p:cNvPr>
          <p:cNvGrpSpPr/>
          <p:nvPr/>
        </p:nvGrpSpPr>
        <p:grpSpPr>
          <a:xfrm>
            <a:off x="9064766" y="2181188"/>
            <a:ext cx="1080120" cy="933423"/>
            <a:chOff x="2336938" y="2193451"/>
            <a:chExt cx="1080120" cy="933423"/>
          </a:xfrm>
        </p:grpSpPr>
        <p:sp>
          <p:nvSpPr>
            <p:cNvPr id="19" name="Retângulo arredondado 6">
              <a:extLst>
                <a:ext uri="{FF2B5EF4-FFF2-40B4-BE49-F238E27FC236}">
                  <a16:creationId xmlns:a16="http://schemas.microsoft.com/office/drawing/2014/main" id="{CD662143-C467-4D8F-A14F-AB37B4CF6538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7BC11B8-A2C5-4F63-B378-DAF2A943569E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Máquina de Estados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858678F-FDA0-44E3-8D44-B290D244357D}"/>
              </a:ext>
            </a:extLst>
          </p:cNvPr>
          <p:cNvGrpSpPr/>
          <p:nvPr/>
        </p:nvGrpSpPr>
        <p:grpSpPr>
          <a:xfrm>
            <a:off x="5523401" y="2183357"/>
            <a:ext cx="1080120" cy="933423"/>
            <a:chOff x="2336938" y="2193451"/>
            <a:chExt cx="1080120" cy="933423"/>
          </a:xfrm>
        </p:grpSpPr>
        <p:sp>
          <p:nvSpPr>
            <p:cNvPr id="22" name="Retângulo arredondado 6">
              <a:extLst>
                <a:ext uri="{FF2B5EF4-FFF2-40B4-BE49-F238E27FC236}">
                  <a16:creationId xmlns:a16="http://schemas.microsoft.com/office/drawing/2014/main" id="{BCB95D67-6F54-4512-8BC8-910A6853D45E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EF84B63-0253-4F91-925E-4F09B042CF6B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Máquina de Estados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B4F4BE2-1B2D-4697-9440-675FD7E391F5}"/>
              </a:ext>
            </a:extLst>
          </p:cNvPr>
          <p:cNvGrpSpPr/>
          <p:nvPr/>
        </p:nvGrpSpPr>
        <p:grpSpPr>
          <a:xfrm>
            <a:off x="3966152" y="2179643"/>
            <a:ext cx="1080120" cy="933423"/>
            <a:chOff x="2336938" y="2193451"/>
            <a:chExt cx="1080120" cy="933423"/>
          </a:xfrm>
        </p:grpSpPr>
        <p:sp>
          <p:nvSpPr>
            <p:cNvPr id="25" name="Retângulo arredondado 6">
              <a:extLst>
                <a:ext uri="{FF2B5EF4-FFF2-40B4-BE49-F238E27FC236}">
                  <a16:creationId xmlns:a16="http://schemas.microsoft.com/office/drawing/2014/main" id="{6C566B7F-ADEB-4658-9FC4-8825E44FAD66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CDE69A5E-EE77-48D6-AC14-A373E4BAB1E7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Seguidor</a:t>
              </a:r>
            </a:p>
            <a:p>
              <a:pPr algn="ctr"/>
              <a:r>
                <a:rPr lang="pt-PT" dirty="0"/>
                <a:t>de </a:t>
              </a:r>
            </a:p>
            <a:p>
              <a:pPr algn="ctr"/>
              <a:r>
                <a:rPr lang="pt-PT" dirty="0"/>
                <a:t>Linha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BD25285-7B98-4FEC-B715-88E390401772}"/>
              </a:ext>
            </a:extLst>
          </p:cNvPr>
          <p:cNvGrpSpPr/>
          <p:nvPr/>
        </p:nvGrpSpPr>
        <p:grpSpPr>
          <a:xfrm>
            <a:off x="7032104" y="2188404"/>
            <a:ext cx="1080120" cy="933423"/>
            <a:chOff x="2336938" y="2193451"/>
            <a:chExt cx="1080120" cy="933423"/>
          </a:xfrm>
        </p:grpSpPr>
        <p:sp>
          <p:nvSpPr>
            <p:cNvPr id="28" name="Retângulo arredondado 6">
              <a:extLst>
                <a:ext uri="{FF2B5EF4-FFF2-40B4-BE49-F238E27FC236}">
                  <a16:creationId xmlns:a16="http://schemas.microsoft.com/office/drawing/2014/main" id="{0D754F46-8782-47E1-9BCF-0796509DE76A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64E3C302-D643-46BD-9EDD-010145CE1395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Seguidor de</a:t>
              </a:r>
            </a:p>
            <a:p>
              <a:pPr algn="ctr"/>
              <a:r>
                <a:rPr lang="pt-PT" dirty="0"/>
                <a:t>Linha</a:t>
              </a:r>
            </a:p>
          </p:txBody>
        </p:sp>
      </p:grp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F7E54A9A-C0CA-4726-B828-C0F31FCBCBC0}"/>
              </a:ext>
            </a:extLst>
          </p:cNvPr>
          <p:cNvCxnSpPr>
            <a:stCxn id="14" idx="2"/>
          </p:cNvCxnSpPr>
          <p:nvPr/>
        </p:nvCxnSpPr>
        <p:spPr>
          <a:xfrm>
            <a:off x="2522096" y="3127240"/>
            <a:ext cx="0" cy="720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5B1D98CB-8AD7-4235-8022-4ECEBBD5685F}"/>
              </a:ext>
            </a:extLst>
          </p:cNvPr>
          <p:cNvCxnSpPr>
            <a:cxnSpLocks/>
          </p:cNvCxnSpPr>
          <p:nvPr/>
        </p:nvCxnSpPr>
        <p:spPr>
          <a:xfrm>
            <a:off x="4525827" y="3117147"/>
            <a:ext cx="0" cy="730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726E81FF-62FA-4E64-85E2-6088DA02466C}"/>
              </a:ext>
            </a:extLst>
          </p:cNvPr>
          <p:cNvCxnSpPr>
            <a:cxnSpLocks/>
          </p:cNvCxnSpPr>
          <p:nvPr/>
        </p:nvCxnSpPr>
        <p:spPr>
          <a:xfrm>
            <a:off x="7595723" y="3101840"/>
            <a:ext cx="12445" cy="702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xão reta unidirecional 37">
            <a:extLst>
              <a:ext uri="{FF2B5EF4-FFF2-40B4-BE49-F238E27FC236}">
                <a16:creationId xmlns:a16="http://schemas.microsoft.com/office/drawing/2014/main" id="{903FD79F-D539-4B3C-9068-AC258AA3BB62}"/>
              </a:ext>
            </a:extLst>
          </p:cNvPr>
          <p:cNvCxnSpPr>
            <a:cxnSpLocks/>
          </p:cNvCxnSpPr>
          <p:nvPr/>
        </p:nvCxnSpPr>
        <p:spPr>
          <a:xfrm>
            <a:off x="9620778" y="3126061"/>
            <a:ext cx="0" cy="721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xão: Ângulo Reto 46">
            <a:extLst>
              <a:ext uri="{FF2B5EF4-FFF2-40B4-BE49-F238E27FC236}">
                <a16:creationId xmlns:a16="http://schemas.microsoft.com/office/drawing/2014/main" id="{D173DE78-CFDB-4FDA-AC81-AB52484C98C4}"/>
              </a:ext>
            </a:extLst>
          </p:cNvPr>
          <p:cNvCxnSpPr>
            <a:stCxn id="22" idx="2"/>
          </p:cNvCxnSpPr>
          <p:nvPr/>
        </p:nvCxnSpPr>
        <p:spPr>
          <a:xfrm rot="16200000" flipH="1">
            <a:off x="5914373" y="3265867"/>
            <a:ext cx="715363" cy="41718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ângulo arredondado 6">
            <a:extLst>
              <a:ext uri="{FF2B5EF4-FFF2-40B4-BE49-F238E27FC236}">
                <a16:creationId xmlns:a16="http://schemas.microsoft.com/office/drawing/2014/main" id="{8907C7C4-A28E-4EC7-95A9-FE1160FBA0E0}"/>
              </a:ext>
            </a:extLst>
          </p:cNvPr>
          <p:cNvSpPr/>
          <p:nvPr/>
        </p:nvSpPr>
        <p:spPr>
          <a:xfrm>
            <a:off x="767408" y="2060848"/>
            <a:ext cx="10657184" cy="3744416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73097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2E8663BEFE154C9872964BA74A069B" ma:contentTypeVersion="2" ma:contentTypeDescription="Criar um novo documento." ma:contentTypeScope="" ma:versionID="419eecd40a7aa7e56a584c4f4bbf6770">
  <xsd:schema xmlns:xsd="http://www.w3.org/2001/XMLSchema" xmlns:xs="http://www.w3.org/2001/XMLSchema" xmlns:p="http://schemas.microsoft.com/office/2006/metadata/properties" xmlns:ns2="b4a7aa59-eed9-47bd-b709-4f7f606125a5" targetNamespace="http://schemas.microsoft.com/office/2006/metadata/properties" ma:root="true" ma:fieldsID="f844ab2f7456f336e882b496be63f619" ns2:_="">
    <xsd:import namespace="b4a7aa59-eed9-47bd-b709-4f7f606125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a7aa59-eed9-47bd-b709-4f7f606125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4BCF7B-19B0-4F1C-A0AC-2F4E592DCDD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4a7aa59-eed9-47bd-b709-4f7f606125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795762-4456-4D4F-B453-F703E57F7B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a7aa59-eed9-47bd-b709-4f7f606125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19885</TotalTime>
  <Words>875</Words>
  <Application>Microsoft Office PowerPoint</Application>
  <PresentationFormat>Ecrã Panorâmico</PresentationFormat>
  <Paragraphs>231</Paragraphs>
  <Slides>55</Slides>
  <Notes>1</Notes>
  <HiddenSlides>0</HiddenSlides>
  <MMClips>4</MMClips>
  <ScaleCrop>false</ScaleCrop>
  <HeadingPairs>
    <vt:vector size="8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55</vt:i4>
      </vt:variant>
    </vt:vector>
  </HeadingPairs>
  <TitlesOfParts>
    <vt:vector size="61" baseType="lpstr">
      <vt:lpstr>Arial</vt:lpstr>
      <vt:lpstr>Calibri</vt:lpstr>
      <vt:lpstr>Trebuchet MS</vt:lpstr>
      <vt:lpstr>Wingdings</vt:lpstr>
      <vt:lpstr>Modelo-Apresentacao-ER</vt:lpstr>
      <vt:lpstr>Document</vt:lpstr>
      <vt:lpstr>Apresentação do PowerPoint</vt:lpstr>
      <vt:lpstr>Organização DA APRESENTAÇÃO</vt:lpstr>
      <vt:lpstr>Apresentação do PowerPoint</vt:lpstr>
      <vt:lpstr>Introdução</vt:lpstr>
      <vt:lpstr>Introdução</vt:lpstr>
      <vt:lpstr>Introdução</vt:lpstr>
      <vt:lpstr>Introdução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Apresentação do PowerPoint</vt:lpstr>
      <vt:lpstr>Circuito Mecânico implementado</vt:lpstr>
      <vt:lpstr>Circuito Mecânico implementado</vt:lpstr>
      <vt:lpstr>Circuito Mecânico implementado</vt:lpstr>
      <vt:lpstr>Circuito Mecânico implementado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Lista de componentes</vt:lpstr>
      <vt:lpstr>Lista de componentes</vt:lpstr>
      <vt:lpstr>Lista de componentes</vt:lpstr>
      <vt:lpstr>Apresentação do PowerPoint</vt:lpstr>
      <vt:lpstr>Análise do Produto</vt:lpstr>
      <vt:lpstr>Análise do Produto</vt:lpstr>
      <vt:lpstr>Análise do Produto</vt:lpstr>
      <vt:lpstr>Apresentação do PowerPoint</vt:lpstr>
      <vt:lpstr>Conclusoes</vt:lpstr>
      <vt:lpstr>Conclusoes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João Miranda</cp:lastModifiedBy>
  <cp:revision>1079</cp:revision>
  <cp:lastPrinted>2011-03-01T16:49:11Z</cp:lastPrinted>
  <dcterms:created xsi:type="dcterms:W3CDTF">2011-04-11T10:10:10Z</dcterms:created>
  <dcterms:modified xsi:type="dcterms:W3CDTF">2021-02-09T22:56:33Z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0x010100AC2E8663BEFE154C9872964BA74A069B</vt:lpwstr>
  </property>
</Properties>
</file>